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ED9D00-88A3-174D-A4EF-D789BB1D12A5}">
          <p14:sldIdLst>
            <p14:sldId id="257"/>
            <p14:sldId id="258"/>
            <p14:sldId id="259"/>
          </p14:sldIdLst>
        </p14:section>
        <p14:section name="子群" id="{A8B52F47-B1F3-9C47-9A78-11B5D7FCB5C6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011"/>
    <p:restoredTop sz="94674"/>
  </p:normalViewPr>
  <p:slideViewPr>
    <p:cSldViewPr snapToGrid="0">
      <p:cViewPr varScale="1">
        <p:scale>
          <a:sx n="70" d="100"/>
          <a:sy n="70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264BC-A359-B642-2E50-998EA2AA6802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2E476F-C595-27FD-E6A2-5B78412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B0119-2DBE-B04A-6E6F-1F757F564489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6/4/23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1.png"/><Relationship Id="rId5" Type="http://schemas.openxmlformats.org/officeDocument/2006/relationships/image" Target="../media/image44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6.png"/><Relationship Id="rId5" Type="http://schemas.openxmlformats.org/officeDocument/2006/relationships/image" Target="../media/image108.png"/><Relationship Id="rId10" Type="http://schemas.openxmlformats.org/officeDocument/2006/relationships/image" Target="../media/image115.png"/><Relationship Id="rId4" Type="http://schemas.openxmlformats.org/officeDocument/2006/relationships/image" Target="../media/image10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6.png"/><Relationship Id="rId5" Type="http://schemas.openxmlformats.org/officeDocument/2006/relationships/image" Target="../media/image115.png"/><Relationship Id="rId15" Type="http://schemas.openxmlformats.org/officeDocument/2006/relationships/image" Target="../media/image130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3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34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11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7.png"/><Relationship Id="rId5" Type="http://schemas.openxmlformats.org/officeDocument/2006/relationships/image" Target="../media/image139.png"/><Relationship Id="rId10" Type="http://schemas.openxmlformats.org/officeDocument/2006/relationships/image" Target="../media/image146.png"/><Relationship Id="rId4" Type="http://schemas.openxmlformats.org/officeDocument/2006/relationships/image" Target="../media/image138.png"/><Relationship Id="rId9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37.png"/><Relationship Id="rId7" Type="http://schemas.openxmlformats.org/officeDocument/2006/relationships/image" Target="../media/image110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36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1.png"/><Relationship Id="rId5" Type="http://schemas.openxmlformats.org/officeDocument/2006/relationships/image" Target="../media/image139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38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6A2AE-F84B-3626-256A-92A749A0E14F}"/>
              </a:ext>
            </a:extLst>
          </p:cNvPr>
          <p:cNvSpPr txBox="1"/>
          <p:nvPr/>
        </p:nvSpPr>
        <p:spPr>
          <a:xfrm>
            <a:off x="5481256" y="771367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Chapter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9</a:t>
            </a:r>
            <a:r>
              <a:rPr kumimoji="1" lang="en-US" altLang="zh-CN" sz="4000" dirty="0"/>
              <a:t>¾</a:t>
            </a:r>
            <a:endParaRPr lang="zh-CN" altLang="en-CN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E9B3F-2A84-4701-97A0-669A270F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3" y="555513"/>
            <a:ext cx="39243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9A1C-C9E4-83CC-F0EB-B9D213CF4E70}"/>
              </a:ext>
            </a:extLst>
          </p:cNvPr>
          <p:cNvSpPr txBox="1"/>
          <p:nvPr/>
        </p:nvSpPr>
        <p:spPr>
          <a:xfrm>
            <a:off x="5207268" y="2050469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Group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Theory</a:t>
            </a:r>
            <a:endParaRPr lang="zh-CN" alt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5BA20-D4A9-C1FD-F142-15F6694D2AFE}"/>
              </a:ext>
            </a:extLst>
          </p:cNvPr>
          <p:cNvSpPr txBox="1"/>
          <p:nvPr/>
        </p:nvSpPr>
        <p:spPr>
          <a:xfrm>
            <a:off x="6196536" y="2932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群论介绍</a:t>
            </a:r>
            <a:endParaRPr lang="zh-CN" altLang="en-C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4636F-9E2B-A298-F381-AE76B6C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32" y="1643051"/>
            <a:ext cx="3410173" cy="5147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A5E2F-CAF7-DFE6-C357-A86A67E85FB7}"/>
              </a:ext>
            </a:extLst>
          </p:cNvPr>
          <p:cNvSpPr txBox="1"/>
          <p:nvPr/>
        </p:nvSpPr>
        <p:spPr>
          <a:xfrm>
            <a:off x="5837248" y="382822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§9¾.3</a:t>
            </a:r>
            <a:r>
              <a:rPr kumimoji="1" lang="zh-CN" altLang="en-US" dirty="0"/>
              <a:t> 子群与商群</a:t>
            </a: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子群和子群的关系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785192" y="106508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1045" y="14787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A1544-F92E-5FB6-1491-42BF7D66486F}"/>
              </a:ext>
            </a:extLst>
          </p:cNvPr>
          <p:cNvGrpSpPr/>
          <p:nvPr/>
        </p:nvGrpSpPr>
        <p:grpSpPr>
          <a:xfrm>
            <a:off x="6101430" y="272919"/>
            <a:ext cx="3190245" cy="2361099"/>
            <a:chOff x="6101430" y="272919"/>
            <a:chExt cx="3190245" cy="23610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BC1206-1AF0-5A6E-4713-A22E8D6A8251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859810"/>
              <a:chOff x="6101430" y="272919"/>
              <a:chExt cx="3190245" cy="85981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3BB28F-CD53-420F-31CE-B60FC3B76A4C}"/>
                  </a:ext>
                </a:extLst>
              </p:cNvPr>
              <p:cNvSpPr/>
              <p:nvPr/>
            </p:nvSpPr>
            <p:spPr>
              <a:xfrm>
                <a:off x="6101430" y="272920"/>
                <a:ext cx="859809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群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19421B-313B-CD51-E678-5C71A2EDABD5}"/>
                  </a:ext>
                </a:extLst>
              </p:cNvPr>
              <p:cNvSpPr/>
              <p:nvPr/>
            </p:nvSpPr>
            <p:spPr>
              <a:xfrm>
                <a:off x="8159073" y="272919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子群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6FB204-943B-7A3B-B4F9-D1A774ACFD0F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 flipV="1">
                <a:off x="6961239" y="702824"/>
                <a:ext cx="11978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AD374-499B-0D9B-C5C4-90D03536A731}"/>
                  </a:ext>
                </a:extLst>
              </p:cNvPr>
              <p:cNvSpPr txBox="1"/>
              <p:nvPr/>
            </p:nvSpPr>
            <p:spPr>
              <a:xfrm>
                <a:off x="6991689" y="379657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子集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运算满足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41E81-6BD3-0604-93CF-E0F3B78EEA9B}"/>
                </a:ext>
              </a:extLst>
            </p:cNvPr>
            <p:cNvSpPr txBox="1"/>
            <p:nvPr/>
          </p:nvSpPr>
          <p:spPr>
            <a:xfrm>
              <a:off x="6208168" y="119761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5314DC-DF7B-49B5-B94A-D4726BE2600B}"/>
                </a:ext>
              </a:extLst>
            </p:cNvPr>
            <p:cNvSpPr txBox="1"/>
            <p:nvPr/>
          </p:nvSpPr>
          <p:spPr>
            <a:xfrm>
              <a:off x="8402208" y="122577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48E6A7-20D2-274D-FEDF-1F82A5683747}"/>
                </a:ext>
              </a:extLst>
            </p:cNvPr>
            <p:cNvGrpSpPr/>
            <p:nvPr/>
          </p:nvGrpSpPr>
          <p:grpSpPr>
            <a:xfrm>
              <a:off x="7244555" y="1078173"/>
              <a:ext cx="1217057" cy="1555845"/>
              <a:chOff x="7244555" y="1078173"/>
              <a:chExt cx="1217057" cy="1555845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741205C-40D0-2C5E-5111-8749A06F3627}"/>
                  </a:ext>
                </a:extLst>
              </p:cNvPr>
              <p:cNvSpPr/>
              <p:nvPr/>
            </p:nvSpPr>
            <p:spPr>
              <a:xfrm>
                <a:off x="7274257" y="1078173"/>
                <a:ext cx="1187355" cy="1555845"/>
              </a:xfrm>
              <a:custGeom>
                <a:avLst/>
                <a:gdLst>
                  <a:gd name="connsiteX0" fmla="*/ 0 w 1187355"/>
                  <a:gd name="connsiteY0" fmla="*/ 1555845 h 1555845"/>
                  <a:gd name="connsiteX1" fmla="*/ 777922 w 1187355"/>
                  <a:gd name="connsiteY1" fmla="*/ 1405720 h 1555845"/>
                  <a:gd name="connsiteX2" fmla="*/ 586853 w 1187355"/>
                  <a:gd name="connsiteY2" fmla="*/ 968991 h 1555845"/>
                  <a:gd name="connsiteX3" fmla="*/ 1132764 w 1187355"/>
                  <a:gd name="connsiteY3" fmla="*/ 1091821 h 1555845"/>
                  <a:gd name="connsiteX4" fmla="*/ 846161 w 1187355"/>
                  <a:gd name="connsiteY4" fmla="*/ 627797 h 1555845"/>
                  <a:gd name="connsiteX5" fmla="*/ 1132764 w 1187355"/>
                  <a:gd name="connsiteY5" fmla="*/ 696036 h 1555845"/>
                  <a:gd name="connsiteX6" fmla="*/ 1187355 w 1187355"/>
                  <a:gd name="connsiteY6" fmla="*/ 0 h 15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7355" h="1555845">
                    <a:moveTo>
                      <a:pt x="0" y="1555845"/>
                    </a:moveTo>
                    <a:lnTo>
                      <a:pt x="777922" y="1405720"/>
                    </a:lnTo>
                    <a:lnTo>
                      <a:pt x="586853" y="968991"/>
                    </a:lnTo>
                    <a:lnTo>
                      <a:pt x="1132764" y="1091821"/>
                    </a:lnTo>
                    <a:lnTo>
                      <a:pt x="846161" y="627797"/>
                    </a:lnTo>
                    <a:lnTo>
                      <a:pt x="1132764" y="696036"/>
                    </a:lnTo>
                    <a:lnTo>
                      <a:pt x="1187355" y="0"/>
                    </a:ln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FE0F8-EC5E-601F-363E-09FC43B3E2EB}"/>
                  </a:ext>
                </a:extLst>
              </p:cNvPr>
              <p:cNvSpPr txBox="1"/>
              <p:nvPr/>
            </p:nvSpPr>
            <p:spPr>
              <a:xfrm>
                <a:off x="7244555" y="212279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判定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7AEB01F-F52B-3147-3142-75ECDD092A87}"/>
              </a:ext>
            </a:extLst>
          </p:cNvPr>
          <p:cNvSpPr txBox="1"/>
          <p:nvPr/>
        </p:nvSpPr>
        <p:spPr>
          <a:xfrm>
            <a:off x="6085369" y="1759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38205-9436-7DE1-87C5-E03C8536B471}"/>
              </a:ext>
            </a:extLst>
          </p:cNvPr>
          <p:cNvSpPr txBox="1"/>
          <p:nvPr/>
        </p:nvSpPr>
        <p:spPr>
          <a:xfrm>
            <a:off x="8255602" y="17804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66E2BD-683E-7E55-C92B-C09E63C4320E}"/>
              </a:ext>
            </a:extLst>
          </p:cNvPr>
          <p:cNvSpPr/>
          <p:nvPr/>
        </p:nvSpPr>
        <p:spPr>
          <a:xfrm rot="14950370">
            <a:off x="7981060" y="188512"/>
            <a:ext cx="1187355" cy="704249"/>
          </a:xfrm>
          <a:prstGeom prst="arc">
            <a:avLst>
              <a:gd name="adj1" fmla="val 16200000"/>
              <a:gd name="adj2" fmla="val 4266392"/>
            </a:avLst>
          </a:pr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E55A8-7746-56AF-5D9F-DD13489FC982}"/>
              </a:ext>
            </a:extLst>
          </p:cNvPr>
          <p:cNvSpPr txBox="1"/>
          <p:nvPr/>
        </p:nvSpPr>
        <p:spPr>
          <a:xfrm>
            <a:off x="7970293" y="1364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交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017A8F-2543-ED7D-9D27-49092FF6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2" y="2245603"/>
            <a:ext cx="5092700" cy="558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C9FC6C-C9A3-C309-C6B8-36C1520D8E02}"/>
              </a:ext>
            </a:extLst>
          </p:cNvPr>
          <p:cNvSpPr txBox="1"/>
          <p:nvPr/>
        </p:nvSpPr>
        <p:spPr>
          <a:xfrm>
            <a:off x="1146412" y="196527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子群和子群之间的关系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6E7EA2-EB82-4867-FF37-B88128B2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50" y="2921625"/>
            <a:ext cx="2552700" cy="43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D26C48-17ED-E947-E31C-0F4310D7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752" y="2921625"/>
            <a:ext cx="1689100" cy="393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A58DEB-3F41-0499-E78A-56C910784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89" y="2836670"/>
            <a:ext cx="1676400" cy="39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1B03A-BFB4-73B8-A433-957AD624A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679" y="3405595"/>
            <a:ext cx="2387600" cy="393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70861A-A749-A753-563A-34B52B3A7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902" y="3380195"/>
            <a:ext cx="2755900" cy="444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7DB1D07-B429-3D30-47F6-C2FA19A9C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629" y="4009482"/>
            <a:ext cx="5461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30B03C-2466-57C9-0CFC-6002E0AA05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9413" y="3965562"/>
            <a:ext cx="4381500" cy="469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BDC8D-2939-5EAD-6E55-8ABADE5AF851}"/>
              </a:ext>
            </a:extLst>
          </p:cNvPr>
          <p:cNvSpPr txBox="1"/>
          <p:nvPr/>
        </p:nvSpPr>
        <p:spPr>
          <a:xfrm>
            <a:off x="759059" y="456034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</p:spTree>
    <p:extLst>
      <p:ext uri="{BB962C8B-B14F-4D97-AF65-F5344CB8AC3E}">
        <p14:creationId xmlns:p14="http://schemas.microsoft.com/office/powerpoint/2010/main" val="374404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8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4BB0C606-8C3C-0946-0AEE-207A8F558C55}"/>
              </a:ext>
            </a:extLst>
          </p:cNvPr>
          <p:cNvSpPr/>
          <p:nvPr/>
        </p:nvSpPr>
        <p:spPr>
          <a:xfrm>
            <a:off x="4016233" y="3265683"/>
            <a:ext cx="555767" cy="5557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8877E40-08FE-DE72-B476-D28E81D41D9C}"/>
              </a:ext>
            </a:extLst>
          </p:cNvPr>
          <p:cNvSpPr/>
          <p:nvPr/>
        </p:nvSpPr>
        <p:spPr>
          <a:xfrm>
            <a:off x="1360374" y="3296349"/>
            <a:ext cx="555767" cy="5557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E2621-B630-6948-5F60-956C6B4F75C8}"/>
              </a:ext>
            </a:extLst>
          </p:cNvPr>
          <p:cNvGrpSpPr/>
          <p:nvPr/>
        </p:nvGrpSpPr>
        <p:grpSpPr>
          <a:xfrm>
            <a:off x="4823450" y="285164"/>
            <a:ext cx="3206306" cy="2687059"/>
            <a:chOff x="6085369" y="-53041"/>
            <a:chExt cx="3206306" cy="26870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5A1544-F92E-5FB6-1491-42BF7D66486F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2361099"/>
              <a:chOff x="6101430" y="272919"/>
              <a:chExt cx="3190245" cy="236109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CBC1206-1AF0-5A6E-4713-A22E8D6A8251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859810"/>
                <a:chOff x="6101430" y="272919"/>
                <a:chExt cx="3190245" cy="859810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53BB28F-CD53-420F-31CE-B60FC3B76A4C}"/>
                    </a:ext>
                  </a:extLst>
                </p:cNvPr>
                <p:cNvSpPr/>
                <p:nvPr/>
              </p:nvSpPr>
              <p:spPr>
                <a:xfrm>
                  <a:off x="6101430" y="272920"/>
                  <a:ext cx="859809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群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19421B-313B-CD51-E678-5C71A2EDABD5}"/>
                    </a:ext>
                  </a:extLst>
                </p:cNvPr>
                <p:cNvSpPr/>
                <p:nvPr/>
              </p:nvSpPr>
              <p:spPr>
                <a:xfrm>
                  <a:off x="8159073" y="272919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子群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836FB204-943B-7A3B-B4F9-D1A774ACFD0F}"/>
                    </a:ext>
                  </a:extLst>
                </p:cNvPr>
                <p:cNvCxnSpPr>
                  <a:stCxn id="13" idx="6"/>
                  <a:endCxn id="14" idx="2"/>
                </p:cNvCxnSpPr>
                <p:nvPr/>
              </p:nvCxnSpPr>
              <p:spPr>
                <a:xfrm flipV="1">
                  <a:off x="6961239" y="702824"/>
                  <a:ext cx="1197834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66AD374-499B-0D9B-C5C4-90D03536A731}"/>
                    </a:ext>
                  </a:extLst>
                </p:cNvPr>
                <p:cNvSpPr txBox="1"/>
                <p:nvPr/>
              </p:nvSpPr>
              <p:spPr>
                <a:xfrm>
                  <a:off x="6991689" y="379657"/>
                  <a:ext cx="110799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kumimoji="1" lang="zh-CN" altLang="en-US" dirty="0"/>
                    <a:t>子集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运算满足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E41E81-6BD3-0604-93CF-E0F3B78EEA9B}"/>
                  </a:ext>
                </a:extLst>
              </p:cNvPr>
              <p:cNvSpPr txBox="1"/>
              <p:nvPr/>
            </p:nvSpPr>
            <p:spPr>
              <a:xfrm>
                <a:off x="6208168" y="1197612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逆元</a:t>
                </a:r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幺元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65314DC-DF7B-49B5-B94A-D4726BE2600B}"/>
                  </a:ext>
                </a:extLst>
              </p:cNvPr>
              <p:cNvSpPr txBox="1"/>
              <p:nvPr/>
            </p:nvSpPr>
            <p:spPr>
              <a:xfrm>
                <a:off x="8402208" y="1225777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逆元</a:t>
                </a:r>
                <a:endParaRPr kumimoji="1" lang="en-US" altLang="zh-CN" dirty="0">
                  <a:solidFill>
                    <a:schemeClr val="accent1"/>
                  </a:solidFill>
                </a:endParaRPr>
              </a:p>
              <a:p>
                <a:r>
                  <a:rPr kumimoji="1" lang="zh-CN" altLang="en-US" dirty="0">
                    <a:solidFill>
                      <a:schemeClr val="accent1"/>
                    </a:solidFill>
                  </a:rPr>
                  <a:t>幺元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348E6A7-20D2-274D-FEDF-1F82A5683747}"/>
                  </a:ext>
                </a:extLst>
              </p:cNvPr>
              <p:cNvGrpSpPr/>
              <p:nvPr/>
            </p:nvGrpSpPr>
            <p:grpSpPr>
              <a:xfrm>
                <a:off x="7244555" y="1078173"/>
                <a:ext cx="1217057" cy="1555845"/>
                <a:chOff x="7244555" y="1078173"/>
                <a:chExt cx="1217057" cy="1555845"/>
              </a:xfrm>
            </p:grpSpPr>
            <p:sp>
              <p:nvSpPr>
                <p:cNvPr id="5" name="Freeform 4">
                  <a:extLst>
                    <a:ext uri="{FF2B5EF4-FFF2-40B4-BE49-F238E27FC236}">
                      <a16:creationId xmlns:a16="http://schemas.microsoft.com/office/drawing/2014/main" id="{E741205C-40D0-2C5E-5111-8749A06F3627}"/>
                    </a:ext>
                  </a:extLst>
                </p:cNvPr>
                <p:cNvSpPr/>
                <p:nvPr/>
              </p:nvSpPr>
              <p:spPr>
                <a:xfrm>
                  <a:off x="7274257" y="1078173"/>
                  <a:ext cx="1187355" cy="1555845"/>
                </a:xfrm>
                <a:custGeom>
                  <a:avLst/>
                  <a:gdLst>
                    <a:gd name="connsiteX0" fmla="*/ 0 w 1187355"/>
                    <a:gd name="connsiteY0" fmla="*/ 1555845 h 1555845"/>
                    <a:gd name="connsiteX1" fmla="*/ 777922 w 1187355"/>
                    <a:gd name="connsiteY1" fmla="*/ 1405720 h 1555845"/>
                    <a:gd name="connsiteX2" fmla="*/ 586853 w 1187355"/>
                    <a:gd name="connsiteY2" fmla="*/ 968991 h 1555845"/>
                    <a:gd name="connsiteX3" fmla="*/ 1132764 w 1187355"/>
                    <a:gd name="connsiteY3" fmla="*/ 1091821 h 1555845"/>
                    <a:gd name="connsiteX4" fmla="*/ 846161 w 1187355"/>
                    <a:gd name="connsiteY4" fmla="*/ 627797 h 1555845"/>
                    <a:gd name="connsiteX5" fmla="*/ 1132764 w 1187355"/>
                    <a:gd name="connsiteY5" fmla="*/ 696036 h 1555845"/>
                    <a:gd name="connsiteX6" fmla="*/ 1187355 w 1187355"/>
                    <a:gd name="connsiteY6" fmla="*/ 0 h 1555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7355" h="1555845">
                      <a:moveTo>
                        <a:pt x="0" y="1555845"/>
                      </a:moveTo>
                      <a:lnTo>
                        <a:pt x="777922" y="1405720"/>
                      </a:lnTo>
                      <a:lnTo>
                        <a:pt x="586853" y="968991"/>
                      </a:lnTo>
                      <a:lnTo>
                        <a:pt x="1132764" y="1091821"/>
                      </a:lnTo>
                      <a:lnTo>
                        <a:pt x="846161" y="627797"/>
                      </a:lnTo>
                      <a:lnTo>
                        <a:pt x="1132764" y="696036"/>
                      </a:lnTo>
                      <a:lnTo>
                        <a:pt x="1187355" y="0"/>
                      </a:lnTo>
                    </a:path>
                  </a:pathLst>
                </a:cu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4FE0F8-EC5E-601F-363E-09FC43B3E2EB}"/>
                    </a:ext>
                  </a:extLst>
                </p:cNvPr>
                <p:cNvSpPr txBox="1"/>
                <p:nvPr/>
              </p:nvSpPr>
              <p:spPr>
                <a:xfrm>
                  <a:off x="7244555" y="212279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判定</a:t>
                  </a: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AEB01F-F52B-3147-3142-75ECDD092A87}"/>
                </a:ext>
              </a:extLst>
            </p:cNvPr>
            <p:cNvSpPr txBox="1"/>
            <p:nvPr/>
          </p:nvSpPr>
          <p:spPr>
            <a:xfrm>
              <a:off x="6085369" y="17590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B050"/>
                  </a:solidFill>
                </a:rPr>
                <a:t>封闭性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038205-9436-7DE1-87C5-E03C8536B471}"/>
                </a:ext>
              </a:extLst>
            </p:cNvPr>
            <p:cNvSpPr txBox="1"/>
            <p:nvPr/>
          </p:nvSpPr>
          <p:spPr>
            <a:xfrm>
              <a:off x="8255602" y="178049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B050"/>
                  </a:solidFill>
                </a:rPr>
                <a:t>封闭性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766E2BD-683E-7E55-C92B-C09E63C4320E}"/>
                </a:ext>
              </a:extLst>
            </p:cNvPr>
            <p:cNvSpPr/>
            <p:nvPr/>
          </p:nvSpPr>
          <p:spPr>
            <a:xfrm rot="14950370">
              <a:off x="7981060" y="188512"/>
              <a:ext cx="1187355" cy="704249"/>
            </a:xfrm>
            <a:prstGeom prst="arc">
              <a:avLst>
                <a:gd name="adj1" fmla="val 16200000"/>
                <a:gd name="adj2" fmla="val 4266392"/>
              </a:avLst>
            </a:prstGeom>
            <a:noFill/>
            <a:ln w="381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BE55A8-7746-56AF-5D9F-DD13489FC982}"/>
                </a:ext>
              </a:extLst>
            </p:cNvPr>
            <p:cNvSpPr txBox="1"/>
            <p:nvPr/>
          </p:nvSpPr>
          <p:spPr>
            <a:xfrm>
              <a:off x="7970293" y="13647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交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CA0AD7D-23AA-A002-050C-BBA23348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045" y="1500564"/>
            <a:ext cx="4572000" cy="4953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F2E7861-796F-9248-999E-7DFA2C88C72E}"/>
              </a:ext>
            </a:extLst>
          </p:cNvPr>
          <p:cNvSpPr/>
          <p:nvPr/>
        </p:nvSpPr>
        <p:spPr>
          <a:xfrm>
            <a:off x="1276592" y="3703844"/>
            <a:ext cx="696036" cy="234741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34D4E-6139-5379-8774-991B6032F7DD}"/>
              </a:ext>
            </a:extLst>
          </p:cNvPr>
          <p:cNvSpPr txBox="1"/>
          <p:nvPr/>
        </p:nvSpPr>
        <p:spPr>
          <a:xfrm>
            <a:off x="1416861" y="4000388"/>
            <a:ext cx="4154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CC99E69-6190-2EC6-8D38-D5FE9A09D167}"/>
              </a:ext>
            </a:extLst>
          </p:cNvPr>
          <p:cNvSpPr/>
          <p:nvPr/>
        </p:nvSpPr>
        <p:spPr>
          <a:xfrm>
            <a:off x="3946099" y="3703844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53D162-6D00-8D26-D080-C6C24612AE37}"/>
              </a:ext>
            </a:extLst>
          </p:cNvPr>
          <p:cNvSpPr txBox="1"/>
          <p:nvPr/>
        </p:nvSpPr>
        <p:spPr>
          <a:xfrm>
            <a:off x="1790527" y="605125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1CC391-8CCA-995D-BA67-2434836AABA0}"/>
              </a:ext>
            </a:extLst>
          </p:cNvPr>
          <p:cNvSpPr txBox="1"/>
          <p:nvPr/>
        </p:nvSpPr>
        <p:spPr>
          <a:xfrm>
            <a:off x="4087693" y="3974651"/>
            <a:ext cx="412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01D17C-195B-9A61-E4B1-99FF9AA78E4E}"/>
              </a:ext>
            </a:extLst>
          </p:cNvPr>
          <p:cNvSpPr txBox="1"/>
          <p:nvPr/>
        </p:nvSpPr>
        <p:spPr>
          <a:xfrm>
            <a:off x="4291141" y="495231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H&lt;G</a:t>
            </a:r>
            <a:endParaRPr kumimoji="1"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2216CF-EA70-B024-A562-2483476F8025}"/>
              </a:ext>
            </a:extLst>
          </p:cNvPr>
          <p:cNvSpPr txBox="1"/>
          <p:nvPr/>
        </p:nvSpPr>
        <p:spPr>
          <a:xfrm>
            <a:off x="1477621" y="4000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D4135E1-99C7-17E1-8EEF-AA79C09C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9457" y="2018917"/>
            <a:ext cx="4813300" cy="4445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0F323E-ECC7-B0AD-BDF5-E918EDFB625D}"/>
              </a:ext>
            </a:extLst>
          </p:cNvPr>
          <p:cNvCxnSpPr>
            <a:stCxn id="42" idx="3"/>
          </p:cNvCxnSpPr>
          <p:nvPr/>
        </p:nvCxnSpPr>
        <p:spPr>
          <a:xfrm>
            <a:off x="1790527" y="4185054"/>
            <a:ext cx="4612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343D264-BE36-A087-9640-42C43CD8FF57}"/>
              </a:ext>
            </a:extLst>
          </p:cNvPr>
          <p:cNvSpPr txBox="1"/>
          <p:nvPr/>
        </p:nvSpPr>
        <p:spPr>
          <a:xfrm>
            <a:off x="2652319" y="4071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作用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B4A8CD-9FCF-F485-E1BC-FF8C85BB9865}"/>
              </a:ext>
            </a:extLst>
          </p:cNvPr>
          <p:cNvSpPr txBox="1"/>
          <p:nvPr/>
        </p:nvSpPr>
        <p:spPr>
          <a:xfrm>
            <a:off x="6601468" y="402157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  <a:endParaRPr kumimoji="1" lang="zh-CN" alt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58FEB2-9731-3EB8-4BAD-00CE6B8EAD56}"/>
              </a:ext>
            </a:extLst>
          </p:cNvPr>
          <p:cNvCxnSpPr>
            <a:cxnSpLocks/>
          </p:cNvCxnSpPr>
          <p:nvPr/>
        </p:nvCxnSpPr>
        <p:spPr>
          <a:xfrm>
            <a:off x="1832359" y="4206242"/>
            <a:ext cx="5092275" cy="376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21129A94-3138-4501-83C1-9F50C9B5747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2657" y="2533302"/>
            <a:ext cx="4610100" cy="5334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460407D-A176-71FE-5832-ED171ED7C3D2}"/>
              </a:ext>
            </a:extLst>
          </p:cNvPr>
          <p:cNvGrpSpPr/>
          <p:nvPr/>
        </p:nvGrpSpPr>
        <p:grpSpPr>
          <a:xfrm>
            <a:off x="5456919" y="443181"/>
            <a:ext cx="3727788" cy="484935"/>
            <a:chOff x="6047282" y="92469"/>
            <a:chExt cx="3727788" cy="48493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A817CBF-FF2B-0AB6-DBEE-7F8845F6B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7282" y="383666"/>
              <a:ext cx="3096718" cy="9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F6F4EE-F9D0-6A98-AACA-B89C6C21DFA4}"/>
                </a:ext>
              </a:extLst>
            </p:cNvPr>
            <p:cNvSpPr txBox="1"/>
            <p:nvPr/>
          </p:nvSpPr>
          <p:spPr>
            <a:xfrm>
              <a:off x="8421487" y="924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作用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164B91-685A-CC3D-BFFE-D9F7016F5E1C}"/>
                </a:ext>
              </a:extLst>
            </p:cNvPr>
            <p:cNvSpPr txBox="1"/>
            <p:nvPr/>
          </p:nvSpPr>
          <p:spPr>
            <a:xfrm>
              <a:off x="9128739" y="20807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陪集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8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9" grpId="0" animBg="1"/>
      <p:bldP spid="25" grpId="0" animBg="1"/>
      <p:bldP spid="26" grpId="0"/>
      <p:bldP spid="36" grpId="0" animBg="1"/>
      <p:bldP spid="37" grpId="0"/>
      <p:bldP spid="40" grpId="0"/>
      <p:bldP spid="41" grpId="0"/>
      <p:bldP spid="42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0747B-56D9-9322-A72A-C4C946CC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26246-59C0-2C32-C0BE-AED910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0E80C066-67C5-CB94-77EB-2BA9E7E08E4F}"/>
              </a:ext>
            </a:extLst>
          </p:cNvPr>
          <p:cNvSpPr/>
          <p:nvPr/>
        </p:nvSpPr>
        <p:spPr>
          <a:xfrm>
            <a:off x="6191745" y="2673156"/>
            <a:ext cx="2523214" cy="599614"/>
          </a:xfrm>
          <a:prstGeom prst="cloudCallout">
            <a:avLst>
              <a:gd name="adj1" fmla="val -100884"/>
              <a:gd name="adj2" fmla="val -23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这不就是</a:t>
            </a:r>
            <a:r>
              <a:rPr kumimoji="1" lang="zh-CN" altLang="en-US" sz="1200" dirty="0"/>
              <a:t>我们阿紫看商集的时候构造的关系吗</a:t>
            </a:r>
            <a:r>
              <a:rPr kumimoji="1" lang="en-US" altLang="zh-CN" sz="1200" dirty="0"/>
              <a:t>?</a:t>
            </a:r>
            <a:endParaRPr kumimoji="1" lang="zh-CN" alt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654B0-24D4-9261-39E8-30D2C1C4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4" y="3181350"/>
            <a:ext cx="2286000" cy="4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B56C33-F209-152C-8DD2-C93CAD04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198" y="3211720"/>
            <a:ext cx="2692400" cy="52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457B13-9333-07DC-E5BB-F9AE21C8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54" y="3699172"/>
            <a:ext cx="41148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1A73BC-DD8A-6B4D-482F-28AC1D9F1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9" y="4194289"/>
            <a:ext cx="5842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C18425-23C8-D561-E80D-716D2FF72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2764" y="4240445"/>
            <a:ext cx="5834739" cy="20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0747B-56D9-9322-A72A-C4C946CC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26246-59C0-2C32-C0BE-AED910A39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0E80C066-67C5-CB94-77EB-2BA9E7E08E4F}"/>
              </a:ext>
            </a:extLst>
          </p:cNvPr>
          <p:cNvSpPr/>
          <p:nvPr/>
        </p:nvSpPr>
        <p:spPr>
          <a:xfrm>
            <a:off x="6191745" y="2673156"/>
            <a:ext cx="2523214" cy="599614"/>
          </a:xfrm>
          <a:prstGeom prst="cloudCallout">
            <a:avLst>
              <a:gd name="adj1" fmla="val -100884"/>
              <a:gd name="adj2" fmla="val -23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这不就是</a:t>
            </a:r>
            <a:r>
              <a:rPr kumimoji="1" lang="zh-CN" altLang="en-US" sz="1200"/>
              <a:t>我们在看</a:t>
            </a:r>
            <a:r>
              <a:rPr kumimoji="1" lang="zh-CN" altLang="en-US" sz="1200" dirty="0"/>
              <a:t>商集的时候构造的关系吗</a:t>
            </a:r>
            <a:r>
              <a:rPr kumimoji="1" lang="en-US" altLang="zh-CN" sz="1200" dirty="0"/>
              <a:t>?</a:t>
            </a:r>
            <a:endParaRPr kumimoji="1" lang="zh-CN" alt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E654B0-24D4-9261-39E8-30D2C1C4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54" y="3181350"/>
            <a:ext cx="2286000" cy="495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B56C33-F209-152C-8DD2-C93CAD04F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198" y="3211720"/>
            <a:ext cx="2692400" cy="52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457B13-9333-07DC-E5BB-F9AE21C81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54" y="3699172"/>
            <a:ext cx="41148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1A73BC-DD8A-6B4D-482F-28AC1D9F1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59" y="4194289"/>
            <a:ext cx="584200" cy="482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A29BC3-24CB-4683-23F7-23362775E2C2}"/>
              </a:ext>
            </a:extLst>
          </p:cNvPr>
          <p:cNvSpPr txBox="1"/>
          <p:nvPr/>
        </p:nvSpPr>
        <p:spPr>
          <a:xfrm>
            <a:off x="1206457" y="42296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续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9B49B7-BBC2-655F-8847-8D84CBA3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25" y="4198115"/>
            <a:ext cx="1816100" cy="482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CE658C-175C-C75A-6ADD-28C9FA68D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0717" y="4198115"/>
            <a:ext cx="1816100" cy="55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AFFDBB-EC81-C4D8-AE8B-DD4CD9011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1164" y="4756915"/>
            <a:ext cx="12065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DE9205-81CA-1CD8-9CDC-97CC699AE8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954" y="4689152"/>
            <a:ext cx="3911600" cy="558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319C7FA-7784-47E0-EB1B-FB3D343919C0}"/>
              </a:ext>
            </a:extLst>
          </p:cNvPr>
          <p:cNvSpPr/>
          <p:nvPr/>
        </p:nvSpPr>
        <p:spPr>
          <a:xfrm>
            <a:off x="3998794" y="4194289"/>
            <a:ext cx="573206" cy="494863"/>
          </a:xfrm>
          <a:prstGeom prst="rect">
            <a:avLst/>
          </a:prstGeom>
          <a:solidFill>
            <a:schemeClr val="accent4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7BC92CC-CC46-CA07-F766-AE9B4C6E0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5849" y="4809797"/>
            <a:ext cx="1727200" cy="520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638626-46F6-1AA8-D4F0-19A4667C76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1763" y="5256684"/>
            <a:ext cx="1651000" cy="5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534079-E13C-0859-C82A-539BA552E8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6154" y="5257596"/>
            <a:ext cx="5143500" cy="711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6BC1C9-DDA0-02D6-FE06-320DA1A58D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1032" y="5632246"/>
            <a:ext cx="1562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自然引出的概念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陪集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陪集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FADF37-E2DD-CF0E-1EBA-49DBE1AFADFF}"/>
              </a:ext>
            </a:extLst>
          </p:cNvPr>
          <p:cNvSpPr txBox="1"/>
          <p:nvPr/>
        </p:nvSpPr>
        <p:spPr>
          <a:xfrm>
            <a:off x="965077" y="151044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我们希望通过这个来进行 </a:t>
            </a:r>
            <a:r>
              <a:rPr kumimoji="1" lang="en-US" altLang="zh-CN" dirty="0"/>
              <a:t>“</a:t>
            </a:r>
            <a:r>
              <a:rPr kumimoji="1" lang="zh-CN" altLang="en-US" dirty="0"/>
              <a:t>分类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295A9F4-A471-6E22-A161-1D7882E7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33050"/>
            <a:ext cx="5384800" cy="5461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9A4D1AA-EC88-A62C-7136-CE1AB878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54" y="2743861"/>
            <a:ext cx="2489200" cy="44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7AF49D-E3FE-DA6D-8200-BE496ECFE753}"/>
                  </a:ext>
                </a:extLst>
              </p:cNvPr>
              <p:cNvSpPr txBox="1"/>
              <p:nvPr/>
            </p:nvSpPr>
            <p:spPr>
              <a:xfrm>
                <a:off x="883870" y="3359153"/>
                <a:ext cx="62200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根据</a:t>
                </a:r>
                <a:r>
                  <a:rPr kumimoji="1" lang="en-US" altLang="zh-CN" dirty="0"/>
                  <a:t>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4.</a:t>
                </a:r>
                <a:r>
                  <a:rPr kumimoji="1" lang="zh-CN" altLang="en-US" dirty="0"/>
                  <a:t> 所有左陪集的集合构成</a:t>
                </a:r>
                <a:r>
                  <a:rPr kumimoji="1" lang="en-US" altLang="zh-CN" dirty="0"/>
                  <a:t>G</a:t>
                </a:r>
                <a:r>
                  <a:rPr kumimoji="1" lang="zh-CN" altLang="en-US" dirty="0"/>
                  <a:t>的分类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记作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dirty="0"/>
                  <a:t>≔</a:t>
                </a: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7AF49D-E3FE-DA6D-8200-BE496ECFE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0" y="3359153"/>
                <a:ext cx="6220036" cy="369332"/>
              </a:xfrm>
              <a:prstGeom prst="rect">
                <a:avLst/>
              </a:prstGeom>
              <a:blipFill>
                <a:blip r:embed="rId4"/>
                <a:stretch>
                  <a:fillRect l="-815" t="-1333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9CD9674-0BAF-13FC-AFA9-DD76F60CCE07}"/>
              </a:ext>
            </a:extLst>
          </p:cNvPr>
          <p:cNvSpPr txBox="1"/>
          <p:nvPr/>
        </p:nvSpPr>
        <p:spPr>
          <a:xfrm>
            <a:off x="1229671" y="3787010"/>
            <a:ext cx="4619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称为左商集空间</a:t>
            </a:r>
            <a:r>
              <a:rPr kumimoji="1" lang="en-US" altLang="zh-CN" dirty="0"/>
              <a:t>.</a:t>
            </a:r>
            <a:r>
              <a:rPr kumimoji="1" lang="zh-CN" altLang="en-US" dirty="0"/>
              <a:t> 类似的结论对右侧亦然</a:t>
            </a:r>
            <a:r>
              <a:rPr kumimoji="1" lang="en-US" altLang="zh-CN" dirty="0"/>
              <a:t>.</a:t>
            </a:r>
            <a:r>
              <a:rPr kumimoji="1" lang="zh-CN" altLang="en-US" dirty="0"/>
              <a:t>  </a:t>
            </a:r>
            <a:endParaRPr lang="zh-CN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AC225E-5961-2F8A-1A26-0F9EAB482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59" y="4295974"/>
            <a:ext cx="2438400" cy="431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2030817-0195-8670-42A1-BD33FB53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529" y="4315024"/>
            <a:ext cx="1104900" cy="393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F04CE4D-8586-2219-8EB2-DD54A2608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343" y="4270011"/>
            <a:ext cx="1600200" cy="533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9F8B409-EDA7-8442-7F30-E36EC4D3BFA7}"/>
              </a:ext>
            </a:extLst>
          </p:cNvPr>
          <p:cNvSpPr txBox="1"/>
          <p:nvPr/>
        </p:nvSpPr>
        <p:spPr>
          <a:xfrm>
            <a:off x="1514901" y="49950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提示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17A9A9-EAE2-9A49-56DC-3E0F7C61DD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5948"/>
          <a:stretch/>
        </p:blipFill>
        <p:spPr>
          <a:xfrm>
            <a:off x="2479380" y="4900437"/>
            <a:ext cx="2120348" cy="44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78762-5AE3-B318-0ADE-A81AAADDB427}"/>
                  </a:ext>
                </a:extLst>
              </p:cNvPr>
              <p:cNvSpPr txBox="1"/>
              <p:nvPr/>
            </p:nvSpPr>
            <p:spPr>
              <a:xfrm>
                <a:off x="2454898" y="5719700"/>
                <a:ext cx="1940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𝑏𝐻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𝑏h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 dirty="0" err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0C78762-5AE3-B318-0ADE-A81AAADDB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898" y="5719700"/>
                <a:ext cx="194053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308FB479-6745-2337-BD6A-C85BF13B603A}"/>
              </a:ext>
            </a:extLst>
          </p:cNvPr>
          <p:cNvSpPr txBox="1"/>
          <p:nvPr/>
        </p:nvSpPr>
        <p:spPr>
          <a:xfrm>
            <a:off x="2549646" y="533293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dirty="0"/>
              <a:t>|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1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8" grpId="0"/>
      <p:bldP spid="46" grpId="0"/>
      <p:bldP spid="47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>
            <a:extLst>
              <a:ext uri="{FF2B5EF4-FFF2-40B4-BE49-F238E27FC236}">
                <a16:creationId xmlns:a16="http://schemas.microsoft.com/office/drawing/2014/main" id="{0D17A10D-5D0D-79E6-B245-2BDE91D4839D}"/>
              </a:ext>
            </a:extLst>
          </p:cNvPr>
          <p:cNvSpPr/>
          <p:nvPr/>
        </p:nvSpPr>
        <p:spPr>
          <a:xfrm>
            <a:off x="5119444" y="3680103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做分类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CN" dirty="0"/>
              <a:t>商集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48434C-1233-1EB9-B5E1-D93320E610F5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5413813" y="-65548"/>
            <a:chExt cx="4361257" cy="268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DE2621-B630-6948-5F60-956C6B4F75C8}"/>
                </a:ext>
              </a:extLst>
            </p:cNvPr>
            <p:cNvGrpSpPr/>
            <p:nvPr/>
          </p:nvGrpSpPr>
          <p:grpSpPr>
            <a:xfrm>
              <a:off x="5413813" y="-65548"/>
              <a:ext cx="3206306" cy="2687059"/>
              <a:chOff x="6085369" y="-53041"/>
              <a:chExt cx="3206306" cy="26870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5A1544-F92E-5FB6-1491-42BF7D66486F}"/>
                  </a:ext>
                </a:extLst>
              </p:cNvPr>
              <p:cNvGrpSpPr/>
              <p:nvPr/>
            </p:nvGrpSpPr>
            <p:grpSpPr>
              <a:xfrm>
                <a:off x="6101430" y="272919"/>
                <a:ext cx="3190245" cy="2361099"/>
                <a:chOff x="6101430" y="272919"/>
                <a:chExt cx="3190245" cy="236109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CBC1206-1AF0-5A6E-4713-A22E8D6A8251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859810"/>
                  <a:chOff x="6101430" y="272919"/>
                  <a:chExt cx="3190245" cy="859810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53BB28F-CD53-420F-31CE-B60FC3B76A4C}"/>
                      </a:ext>
                    </a:extLst>
                  </p:cNvPr>
                  <p:cNvSpPr/>
                  <p:nvPr/>
                </p:nvSpPr>
                <p:spPr>
                  <a:xfrm>
                    <a:off x="6101430" y="272920"/>
                    <a:ext cx="859809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群</a:t>
                    </a: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219421B-313B-CD51-E678-5C71A2EDABD5}"/>
                      </a:ext>
                    </a:extLst>
                  </p:cNvPr>
                  <p:cNvSpPr/>
                  <p:nvPr/>
                </p:nvSpPr>
                <p:spPr>
                  <a:xfrm>
                    <a:off x="8159073" y="272919"/>
                    <a:ext cx="1132602" cy="859809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dirty="0"/>
                      <a:t>子群</a:t>
                    </a:r>
                  </a:p>
                </p:txBody>
              </p: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836FB204-943B-7A3B-B4F9-D1A774ACFD0F}"/>
                      </a:ext>
                    </a:extLst>
                  </p:cNvPr>
                  <p:cNvCxnSpPr>
                    <a:stCxn id="13" idx="6"/>
                    <a:endCxn id="14" idx="2"/>
                  </p:cNvCxnSpPr>
                  <p:nvPr/>
                </p:nvCxnSpPr>
                <p:spPr>
                  <a:xfrm flipV="1">
                    <a:off x="6961239" y="702824"/>
                    <a:ext cx="1197834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E66AD374-499B-0D9B-C5C4-90D03536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6991689" y="379657"/>
                    <a:ext cx="110799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zh-CN" altLang="en-US" dirty="0"/>
                      <a:t>子集</a:t>
                    </a:r>
                    <a:endParaRPr kumimoji="1" lang="en-US" altLang="zh-CN" dirty="0"/>
                  </a:p>
                  <a:p>
                    <a:pPr algn="ctr"/>
                    <a:r>
                      <a:rPr kumimoji="1" lang="zh-CN" altLang="en-US" dirty="0"/>
                      <a:t>运算满足</a:t>
                    </a: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8E41E81-6BD3-0604-93CF-E0F3B78EEA9B}"/>
                    </a:ext>
                  </a:extLst>
                </p:cNvPr>
                <p:cNvSpPr txBox="1"/>
                <p:nvPr/>
              </p:nvSpPr>
              <p:spPr>
                <a:xfrm>
                  <a:off x="6208168" y="1197612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65314DC-DF7B-49B5-B94A-D4726BE2600B}"/>
                    </a:ext>
                  </a:extLst>
                </p:cNvPr>
                <p:cNvSpPr txBox="1"/>
                <p:nvPr/>
              </p:nvSpPr>
              <p:spPr>
                <a:xfrm>
                  <a:off x="8402208" y="1225777"/>
                  <a:ext cx="6463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逆元</a:t>
                  </a:r>
                  <a:endParaRPr kumimoji="1" lang="en-US" altLang="zh-CN" dirty="0">
                    <a:solidFill>
                      <a:schemeClr val="accent1"/>
                    </a:solidFill>
                  </a:endParaRPr>
                </a:p>
                <a:p>
                  <a:r>
                    <a:rPr kumimoji="1" lang="zh-CN" altLang="en-US" dirty="0">
                      <a:solidFill>
                        <a:schemeClr val="accent1"/>
                      </a:solidFill>
                    </a:rPr>
                    <a:t>幺元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3348E6A7-20D2-274D-FEDF-1F82A5683747}"/>
                    </a:ext>
                  </a:extLst>
                </p:cNvPr>
                <p:cNvGrpSpPr/>
                <p:nvPr/>
              </p:nvGrpSpPr>
              <p:grpSpPr>
                <a:xfrm>
                  <a:off x="7244555" y="1078173"/>
                  <a:ext cx="1217057" cy="1555845"/>
                  <a:chOff x="7244555" y="1078173"/>
                  <a:chExt cx="1217057" cy="1555845"/>
                </a:xfrm>
              </p:grpSpPr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E741205C-40D0-2C5E-5111-8749A06F3627}"/>
                      </a:ext>
                    </a:extLst>
                  </p:cNvPr>
                  <p:cNvSpPr/>
                  <p:nvPr/>
                </p:nvSpPr>
                <p:spPr>
                  <a:xfrm>
                    <a:off x="7274257" y="1078173"/>
                    <a:ext cx="1187355" cy="1555845"/>
                  </a:xfrm>
                  <a:custGeom>
                    <a:avLst/>
                    <a:gdLst>
                      <a:gd name="connsiteX0" fmla="*/ 0 w 1187355"/>
                      <a:gd name="connsiteY0" fmla="*/ 1555845 h 1555845"/>
                      <a:gd name="connsiteX1" fmla="*/ 777922 w 1187355"/>
                      <a:gd name="connsiteY1" fmla="*/ 1405720 h 1555845"/>
                      <a:gd name="connsiteX2" fmla="*/ 586853 w 1187355"/>
                      <a:gd name="connsiteY2" fmla="*/ 968991 h 1555845"/>
                      <a:gd name="connsiteX3" fmla="*/ 1132764 w 1187355"/>
                      <a:gd name="connsiteY3" fmla="*/ 1091821 h 1555845"/>
                      <a:gd name="connsiteX4" fmla="*/ 846161 w 1187355"/>
                      <a:gd name="connsiteY4" fmla="*/ 627797 h 1555845"/>
                      <a:gd name="connsiteX5" fmla="*/ 1132764 w 1187355"/>
                      <a:gd name="connsiteY5" fmla="*/ 696036 h 1555845"/>
                      <a:gd name="connsiteX6" fmla="*/ 1187355 w 1187355"/>
                      <a:gd name="connsiteY6" fmla="*/ 0 h 1555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87355" h="1555845">
                        <a:moveTo>
                          <a:pt x="0" y="1555845"/>
                        </a:moveTo>
                        <a:lnTo>
                          <a:pt x="777922" y="1405720"/>
                        </a:lnTo>
                        <a:lnTo>
                          <a:pt x="586853" y="968991"/>
                        </a:lnTo>
                        <a:lnTo>
                          <a:pt x="1132764" y="1091821"/>
                        </a:lnTo>
                        <a:lnTo>
                          <a:pt x="846161" y="627797"/>
                        </a:lnTo>
                        <a:lnTo>
                          <a:pt x="1132764" y="696036"/>
                        </a:lnTo>
                        <a:lnTo>
                          <a:pt x="1187355" y="0"/>
                        </a:lnTo>
                      </a:path>
                    </a:pathLst>
                  </a:cu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A4FE0F8-EC5E-601F-363E-09FC43B3E2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55" y="2122795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判定</a:t>
                    </a:r>
                  </a:p>
                </p:txBody>
              </p:sp>
            </p:grp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AEB01F-F52B-3147-3142-75ECDD092A87}"/>
                  </a:ext>
                </a:extLst>
              </p:cNvPr>
              <p:cNvSpPr txBox="1"/>
              <p:nvPr/>
            </p:nvSpPr>
            <p:spPr>
              <a:xfrm>
                <a:off x="6085369" y="1759049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038205-9436-7DE1-87C5-E03C8536B471}"/>
                  </a:ext>
                </a:extLst>
              </p:cNvPr>
              <p:cNvSpPr txBox="1"/>
              <p:nvPr/>
            </p:nvSpPr>
            <p:spPr>
              <a:xfrm>
                <a:off x="8255602" y="1780491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00B050"/>
                    </a:solidFill>
                  </a:rPr>
                  <a:t>封闭性</a:t>
                </a: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D766E2BD-683E-7E55-C92B-C09E63C4320E}"/>
                  </a:ext>
                </a:extLst>
              </p:cNvPr>
              <p:cNvSpPr/>
              <p:nvPr/>
            </p:nvSpPr>
            <p:spPr>
              <a:xfrm rot="14950370">
                <a:off x="7981060" y="188512"/>
                <a:ext cx="1187355" cy="704249"/>
              </a:xfrm>
              <a:prstGeom prst="arc">
                <a:avLst>
                  <a:gd name="adj1" fmla="val 16200000"/>
                  <a:gd name="adj2" fmla="val 4266392"/>
                </a:avLst>
              </a:pr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E55A8-7746-56AF-5D9F-DD13489FC982}"/>
                  </a:ext>
                </a:extLst>
              </p:cNvPr>
              <p:cNvSpPr txBox="1"/>
              <p:nvPr/>
            </p:nvSpPr>
            <p:spPr>
              <a:xfrm>
                <a:off x="7970293" y="13647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交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60407D-A176-71FE-5832-ED171ED7C3D2}"/>
                </a:ext>
              </a:extLst>
            </p:cNvPr>
            <p:cNvGrpSpPr/>
            <p:nvPr/>
          </p:nvGrpSpPr>
          <p:grpSpPr>
            <a:xfrm>
              <a:off x="6047282" y="208072"/>
              <a:ext cx="3727788" cy="372550"/>
              <a:chOff x="6047282" y="208072"/>
              <a:chExt cx="3727788" cy="372550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A817CBF-FF2B-0AB6-DBEE-7F8845F6B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7282" y="383666"/>
                <a:ext cx="3096718" cy="9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BF6F4EE-F9D0-6A98-AACA-B89C6C21DFA4}"/>
                  </a:ext>
                </a:extLst>
              </p:cNvPr>
              <p:cNvSpPr txBox="1"/>
              <p:nvPr/>
            </p:nvSpPr>
            <p:spPr>
              <a:xfrm>
                <a:off x="8517183" y="21129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作用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164B91-685A-CC3D-BFFE-D9F7016F5E1C}"/>
                  </a:ext>
                </a:extLst>
              </p:cNvPr>
              <p:cNvSpPr txBox="1"/>
              <p:nvPr/>
            </p:nvSpPr>
            <p:spPr>
              <a:xfrm>
                <a:off x="9128739" y="2080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陪集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89A7A0D-4545-71FC-EBE5-C46D90A6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32" y="1546147"/>
            <a:ext cx="1003300" cy="444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43B260-9E8D-FACE-08E3-9BA8F9D1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83" y="1490225"/>
            <a:ext cx="1295400" cy="5461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FBBAE2-2C25-FC23-C353-83B2A49C7D10}"/>
              </a:ext>
            </a:extLst>
          </p:cNvPr>
          <p:cNvGrpSpPr/>
          <p:nvPr/>
        </p:nvGrpSpPr>
        <p:grpSpPr>
          <a:xfrm>
            <a:off x="1276592" y="3265683"/>
            <a:ext cx="3680116" cy="3040425"/>
            <a:chOff x="1276592" y="3265683"/>
            <a:chExt cx="3680116" cy="304042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BA8069-0DA3-B4A2-AD9E-641432792E1E}"/>
                </a:ext>
              </a:extLst>
            </p:cNvPr>
            <p:cNvSpPr/>
            <p:nvPr/>
          </p:nvSpPr>
          <p:spPr>
            <a:xfrm>
              <a:off x="4016233" y="3265683"/>
              <a:ext cx="555767" cy="5557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A942CA5-2B12-8FAE-11B2-811FB333237E}"/>
                </a:ext>
              </a:extLst>
            </p:cNvPr>
            <p:cNvSpPr/>
            <p:nvPr/>
          </p:nvSpPr>
          <p:spPr>
            <a:xfrm>
              <a:off x="1360374" y="3296349"/>
              <a:ext cx="555767" cy="55576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85A64E9-BA40-CE9F-785E-6B76A5E8B5D8}"/>
                </a:ext>
              </a:extLst>
            </p:cNvPr>
            <p:cNvSpPr/>
            <p:nvPr/>
          </p:nvSpPr>
          <p:spPr>
            <a:xfrm>
              <a:off x="1276592" y="3703844"/>
              <a:ext cx="696036" cy="234741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A8FD0E-6BEB-6460-138B-E0610F306CDF}"/>
                </a:ext>
              </a:extLst>
            </p:cNvPr>
            <p:cNvSpPr txBox="1"/>
            <p:nvPr/>
          </p:nvSpPr>
          <p:spPr>
            <a:xfrm>
              <a:off x="1416861" y="4000388"/>
              <a:ext cx="41549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C0C991-9E80-A28D-C75A-65C588DCB263}"/>
                </a:ext>
              </a:extLst>
            </p:cNvPr>
            <p:cNvSpPr/>
            <p:nvPr/>
          </p:nvSpPr>
          <p:spPr>
            <a:xfrm>
              <a:off x="3946099" y="3703844"/>
              <a:ext cx="696036" cy="12112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CC8B5F-A4DB-11F9-E335-4BA0CA9BA1AE}"/>
                </a:ext>
              </a:extLst>
            </p:cNvPr>
            <p:cNvSpPr txBox="1"/>
            <p:nvPr/>
          </p:nvSpPr>
          <p:spPr>
            <a:xfrm>
              <a:off x="4087693" y="3974651"/>
              <a:ext cx="41284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○</a:t>
              </a:r>
            </a:p>
            <a:p>
              <a:r>
                <a:rPr kumimoji="1" lang="en-US" altLang="zh-CN" dirty="0"/>
                <a:t>○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74F3416-16C7-4B35-EE6C-C7F5523AF520}"/>
                </a:ext>
              </a:extLst>
            </p:cNvPr>
            <p:cNvSpPr txBox="1"/>
            <p:nvPr/>
          </p:nvSpPr>
          <p:spPr>
            <a:xfrm>
              <a:off x="4291141" y="495231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H&lt;G</a:t>
              </a:r>
              <a:endParaRPr kumimoji="1" lang="zh-CN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7283A9-0402-E8F8-0825-A9B74AD22D65}"/>
                </a:ext>
              </a:extLst>
            </p:cNvPr>
            <p:cNvSpPr txBox="1"/>
            <p:nvPr/>
          </p:nvSpPr>
          <p:spPr>
            <a:xfrm>
              <a:off x="1978925" y="593677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5644291-86EF-F06E-B21B-EA62CA86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234" y="1498950"/>
            <a:ext cx="1193800" cy="6731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AFE84C-5125-F114-FE7D-FB5C425248D8}"/>
              </a:ext>
            </a:extLst>
          </p:cNvPr>
          <p:cNvCxnSpPr/>
          <p:nvPr/>
        </p:nvCxnSpPr>
        <p:spPr>
          <a:xfrm flipV="1">
            <a:off x="1701683" y="4107976"/>
            <a:ext cx="3580001" cy="9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D27EC0C-26D7-5F6A-7B9E-E36B359CB9DF}"/>
              </a:ext>
            </a:extLst>
          </p:cNvPr>
          <p:cNvCxnSpPr>
            <a:cxnSpLocks/>
          </p:cNvCxnSpPr>
          <p:nvPr/>
        </p:nvCxnSpPr>
        <p:spPr>
          <a:xfrm>
            <a:off x="1624610" y="4175380"/>
            <a:ext cx="3778024" cy="31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C8FBCC1-33F1-8F7D-E329-FB82ADCE9F2C}"/>
              </a:ext>
            </a:extLst>
          </p:cNvPr>
          <p:cNvSpPr txBox="1"/>
          <p:nvPr/>
        </p:nvSpPr>
        <p:spPr>
          <a:xfrm>
            <a:off x="5240394" y="3962558"/>
            <a:ext cx="412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○</a:t>
            </a:r>
          </a:p>
          <a:p>
            <a:r>
              <a:rPr kumimoji="1" lang="en-US" altLang="zh-CN" dirty="0"/>
              <a:t>○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85D775-4F5C-24F0-FC66-51BFC2C60C0D}"/>
              </a:ext>
            </a:extLst>
          </p:cNvPr>
          <p:cNvSpPr txBox="1"/>
          <p:nvPr/>
        </p:nvSpPr>
        <p:spPr>
          <a:xfrm>
            <a:off x="2034439" y="47262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5BD2EE-FB48-14A9-D8EF-B9C7E72B1372}"/>
              </a:ext>
            </a:extLst>
          </p:cNvPr>
          <p:cNvSpPr txBox="1"/>
          <p:nvPr/>
        </p:nvSpPr>
        <p:spPr>
          <a:xfrm>
            <a:off x="6320324" y="57977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G/H</a:t>
            </a:r>
            <a:endParaRPr kumimoji="1" lang="zh-CN" alt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401CAC5-C026-AF03-2325-403A4B923B56}"/>
              </a:ext>
            </a:extLst>
          </p:cNvPr>
          <p:cNvSpPr/>
          <p:nvPr/>
        </p:nvSpPr>
        <p:spPr>
          <a:xfrm>
            <a:off x="6081810" y="3699647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67F09A-954D-07A4-9371-C93709133507}"/>
              </a:ext>
            </a:extLst>
          </p:cNvPr>
          <p:cNvSpPr/>
          <p:nvPr/>
        </p:nvSpPr>
        <p:spPr>
          <a:xfrm>
            <a:off x="7028087" y="3680103"/>
            <a:ext cx="696036" cy="12112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587CAD-1712-7B98-9C45-821B14C85B9D}"/>
              </a:ext>
            </a:extLst>
          </p:cNvPr>
          <p:cNvSpPr txBox="1"/>
          <p:nvPr/>
        </p:nvSpPr>
        <p:spPr>
          <a:xfrm>
            <a:off x="6180415" y="40323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84D4B0-7980-6DE3-284B-E0A224D75ADE}"/>
              </a:ext>
            </a:extLst>
          </p:cNvPr>
          <p:cNvSpPr txBox="1"/>
          <p:nvPr/>
        </p:nvSpPr>
        <p:spPr>
          <a:xfrm>
            <a:off x="7189591" y="41010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6447E16-9D8E-51C4-6787-6785B9706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113" y="2275933"/>
            <a:ext cx="4222705" cy="59002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488CFED-2AB0-E7B0-4A09-8132C32E3F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8037" y="2768350"/>
            <a:ext cx="6982789" cy="684807"/>
          </a:xfrm>
          <a:prstGeom prst="rect">
            <a:avLst/>
          </a:prstGeom>
        </p:spPr>
      </p:pic>
      <p:sp>
        <p:nvSpPr>
          <p:cNvPr id="83" name="Left Brace 82">
            <a:extLst>
              <a:ext uri="{FF2B5EF4-FFF2-40B4-BE49-F238E27FC236}">
                <a16:creationId xmlns:a16="http://schemas.microsoft.com/office/drawing/2014/main" id="{0D4BDB50-127B-CD48-299C-C14E232C3A6F}"/>
              </a:ext>
            </a:extLst>
          </p:cNvPr>
          <p:cNvSpPr/>
          <p:nvPr/>
        </p:nvSpPr>
        <p:spPr>
          <a:xfrm rot="16200000">
            <a:off x="6174678" y="3820280"/>
            <a:ext cx="842469" cy="3010689"/>
          </a:xfrm>
          <a:prstGeom prst="leftBrace">
            <a:avLst>
              <a:gd name="adj1" fmla="val 8934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E258EEB-E849-597A-BA16-37F7323C3AC8}"/>
              </a:ext>
            </a:extLst>
          </p:cNvPr>
          <p:cNvSpPr txBox="1"/>
          <p:nvPr/>
        </p:nvSpPr>
        <p:spPr>
          <a:xfrm>
            <a:off x="8503909" y="972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指数</a:t>
            </a:r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114FC71F-7065-8F3A-F1B8-E7C023003000}"/>
              </a:ext>
            </a:extLst>
          </p:cNvPr>
          <p:cNvSpPr/>
          <p:nvPr/>
        </p:nvSpPr>
        <p:spPr>
          <a:xfrm rot="16200000">
            <a:off x="8696440" y="533300"/>
            <a:ext cx="286452" cy="472933"/>
          </a:xfrm>
          <a:prstGeom prst="leftBrace">
            <a:avLst>
              <a:gd name="adj1" fmla="val 8934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6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/>
      <p:bldP spid="73" grpId="0"/>
      <p:bldP spid="74" grpId="0"/>
      <p:bldP spid="75" grpId="0" animBg="1"/>
      <p:bldP spid="76" grpId="0" animBg="1"/>
      <p:bldP spid="77" grpId="0"/>
      <p:bldP spid="79" grpId="0"/>
      <p:bldP spid="83" grpId="0" animBg="1"/>
      <p:bldP spid="84" grpId="0"/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直观理解指数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97A53-2FBD-9526-B9AE-246C027D4163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48434C-1233-1EB9-B5E1-D93320E610F5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5413813" y="-65548"/>
              <a:chExt cx="4361257" cy="26870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ADE2621-B630-6948-5F60-956C6B4F75C8}"/>
                  </a:ext>
                </a:extLst>
              </p:cNvPr>
              <p:cNvGrpSpPr/>
              <p:nvPr/>
            </p:nvGrpSpPr>
            <p:grpSpPr>
              <a:xfrm>
                <a:off x="5413813" y="-65548"/>
                <a:ext cx="3206306" cy="2687059"/>
                <a:chOff x="6085369" y="-53041"/>
                <a:chExt cx="3206306" cy="268705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5A1544-F92E-5FB6-1491-42BF7D66486F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2361099"/>
                  <a:chOff x="6101430" y="272919"/>
                  <a:chExt cx="3190245" cy="236109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CBC1206-1AF0-5A6E-4713-A22E8D6A8251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859810"/>
                    <a:chOff x="6101430" y="272919"/>
                    <a:chExt cx="3190245" cy="859810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53BB28F-CD53-420F-31CE-B60FC3B7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430" y="272920"/>
                      <a:ext cx="859809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群</a:t>
                      </a:r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219421B-313B-CD51-E678-5C71A2EDA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073" y="272919"/>
                      <a:ext cx="1132602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子群</a:t>
                      </a:r>
                    </a:p>
                  </p:txBody>
                </p: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836FB204-943B-7A3B-B4F9-D1A774ACFD0F}"/>
                        </a:ext>
                      </a:extLst>
                    </p:cNvPr>
                    <p:cNvCxnSpPr>
                      <a:stCxn id="13" idx="6"/>
                      <a:endCxn id="14" idx="2"/>
                    </p:cNvCxnSpPr>
                    <p:nvPr/>
                  </p:nvCxnSpPr>
                  <p:spPr>
                    <a:xfrm flipV="1">
                      <a:off x="6961239" y="702824"/>
                      <a:ext cx="119783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66AD374-499B-0D9B-C5C4-90D03536A7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1689" y="379657"/>
                      <a:ext cx="110799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dirty="0"/>
                        <a:t>子集</a:t>
                      </a:r>
                      <a:endParaRPr kumimoji="1" lang="en-US" altLang="zh-CN" dirty="0"/>
                    </a:p>
                    <a:p>
                      <a:pPr algn="ctr"/>
                      <a:r>
                        <a:rPr kumimoji="1" lang="zh-CN" altLang="en-US" dirty="0"/>
                        <a:t>运算满足</a:t>
                      </a: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8E41E81-6BD3-0604-93CF-E0F3B78EEA9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168" y="1197612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65314DC-DF7B-49B5-B94A-D4726BE2600B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208" y="1225777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3348E6A7-20D2-274D-FEDF-1F82A5683747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55" y="1078173"/>
                    <a:ext cx="1217057" cy="1555845"/>
                    <a:chOff x="7244555" y="1078173"/>
                    <a:chExt cx="1217057" cy="1555845"/>
                  </a:xfrm>
                </p:grpSpPr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E741205C-40D0-2C5E-5111-8749A06F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4257" y="1078173"/>
                      <a:ext cx="1187355" cy="1555845"/>
                    </a:xfrm>
                    <a:custGeom>
                      <a:avLst/>
                      <a:gdLst>
                        <a:gd name="connsiteX0" fmla="*/ 0 w 1187355"/>
                        <a:gd name="connsiteY0" fmla="*/ 1555845 h 1555845"/>
                        <a:gd name="connsiteX1" fmla="*/ 777922 w 1187355"/>
                        <a:gd name="connsiteY1" fmla="*/ 1405720 h 1555845"/>
                        <a:gd name="connsiteX2" fmla="*/ 586853 w 1187355"/>
                        <a:gd name="connsiteY2" fmla="*/ 968991 h 1555845"/>
                        <a:gd name="connsiteX3" fmla="*/ 1132764 w 1187355"/>
                        <a:gd name="connsiteY3" fmla="*/ 1091821 h 1555845"/>
                        <a:gd name="connsiteX4" fmla="*/ 846161 w 1187355"/>
                        <a:gd name="connsiteY4" fmla="*/ 627797 h 1555845"/>
                        <a:gd name="connsiteX5" fmla="*/ 1132764 w 1187355"/>
                        <a:gd name="connsiteY5" fmla="*/ 696036 h 1555845"/>
                        <a:gd name="connsiteX6" fmla="*/ 1187355 w 1187355"/>
                        <a:gd name="connsiteY6" fmla="*/ 0 h 1555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7355" h="1555845">
                          <a:moveTo>
                            <a:pt x="0" y="1555845"/>
                          </a:moveTo>
                          <a:lnTo>
                            <a:pt x="777922" y="1405720"/>
                          </a:lnTo>
                          <a:lnTo>
                            <a:pt x="586853" y="968991"/>
                          </a:lnTo>
                          <a:lnTo>
                            <a:pt x="1132764" y="1091821"/>
                          </a:lnTo>
                          <a:lnTo>
                            <a:pt x="846161" y="627797"/>
                          </a:lnTo>
                          <a:lnTo>
                            <a:pt x="1132764" y="696036"/>
                          </a:lnTo>
                          <a:lnTo>
                            <a:pt x="1187355" y="0"/>
                          </a:lnTo>
                        </a:path>
                      </a:pathLst>
                    </a:custGeom>
                    <a:noFill/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7A4FE0F8-EC5E-601F-363E-09FC43B3E2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4555" y="2122795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判定</a:t>
                      </a:r>
                    </a:p>
                  </p:txBody>
                </p:sp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AEB01F-F52B-3147-3142-75ECDD092A87}"/>
                    </a:ext>
                  </a:extLst>
                </p:cNvPr>
                <p:cNvSpPr txBox="1"/>
                <p:nvPr/>
              </p:nvSpPr>
              <p:spPr>
                <a:xfrm>
                  <a:off x="6085369" y="1759049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038205-9436-7DE1-87C5-E03C8536B471}"/>
                    </a:ext>
                  </a:extLst>
                </p:cNvPr>
                <p:cNvSpPr txBox="1"/>
                <p:nvPr/>
              </p:nvSpPr>
              <p:spPr>
                <a:xfrm>
                  <a:off x="8255602" y="17804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D766E2BD-683E-7E55-C92B-C09E63C4320E}"/>
                    </a:ext>
                  </a:extLst>
                </p:cNvPr>
                <p:cNvSpPr/>
                <p:nvPr/>
              </p:nvSpPr>
              <p:spPr>
                <a:xfrm rot="14950370">
                  <a:off x="7981060" y="188512"/>
                  <a:ext cx="1187355" cy="704249"/>
                </a:xfrm>
                <a:prstGeom prst="arc">
                  <a:avLst>
                    <a:gd name="adj1" fmla="val 16200000"/>
                    <a:gd name="adj2" fmla="val 4266392"/>
                  </a:avLst>
                </a:pr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BE55A8-7746-56AF-5D9F-DD13489FC982}"/>
                    </a:ext>
                  </a:extLst>
                </p:cNvPr>
                <p:cNvSpPr txBox="1"/>
                <p:nvPr/>
              </p:nvSpPr>
              <p:spPr>
                <a:xfrm>
                  <a:off x="7970293" y="13647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交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460407D-A176-71FE-5832-ED171ED7C3D2}"/>
                  </a:ext>
                </a:extLst>
              </p:cNvPr>
              <p:cNvGrpSpPr/>
              <p:nvPr/>
            </p:nvGrpSpPr>
            <p:grpSpPr>
              <a:xfrm>
                <a:off x="6047282" y="208072"/>
                <a:ext cx="3727788" cy="372550"/>
                <a:chOff x="6047282" y="208072"/>
                <a:chExt cx="3727788" cy="37255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A817CBF-FF2B-0AB6-DBEE-7F8845F6B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7282" y="383666"/>
                  <a:ext cx="3096718" cy="9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F6F4EE-F9D0-6A98-AACA-B89C6C21DFA4}"/>
                    </a:ext>
                  </a:extLst>
                </p:cNvPr>
                <p:cNvSpPr txBox="1"/>
                <p:nvPr/>
              </p:nvSpPr>
              <p:spPr>
                <a:xfrm>
                  <a:off x="8517183" y="2112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作用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B164B91-685A-CC3D-BFFE-D9F7016F5E1C}"/>
                    </a:ext>
                  </a:extLst>
                </p:cNvPr>
                <p:cNvSpPr txBox="1"/>
                <p:nvPr/>
              </p:nvSpPr>
              <p:spPr>
                <a:xfrm>
                  <a:off x="9128739" y="20807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陪集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F5EB16-21DD-1EA9-EDC8-B35431EBB002}"/>
                </a:ext>
              </a:extLst>
            </p:cNvPr>
            <p:cNvGrpSpPr/>
            <p:nvPr/>
          </p:nvGrpSpPr>
          <p:grpSpPr>
            <a:xfrm>
              <a:off x="8503909" y="626541"/>
              <a:ext cx="646331" cy="714910"/>
              <a:chOff x="8503909" y="626541"/>
              <a:chExt cx="646331" cy="71491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258EEB-E849-597A-BA16-37F7323C3AC8}"/>
                  </a:ext>
                </a:extLst>
              </p:cNvPr>
              <p:cNvSpPr txBox="1"/>
              <p:nvPr/>
            </p:nvSpPr>
            <p:spPr>
              <a:xfrm>
                <a:off x="8503909" y="97211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指数</a:t>
                </a:r>
              </a:p>
            </p:txBody>
          </p: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114FC71F-7065-8F3A-F1B8-E7C023003000}"/>
                  </a:ext>
                </a:extLst>
              </p:cNvPr>
              <p:cNvSpPr/>
              <p:nvPr/>
            </p:nvSpPr>
            <p:spPr>
              <a:xfrm rot="16200000">
                <a:off x="8696440" y="533300"/>
                <a:ext cx="286452" cy="472933"/>
              </a:xfrm>
              <a:prstGeom prst="leftBrace">
                <a:avLst>
                  <a:gd name="adj1" fmla="val 89341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DB054C-C7CB-C433-70ED-40D993DC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880" y="1515440"/>
            <a:ext cx="3510743" cy="6105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878319-A49A-6240-933E-D5671DA5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34" y="106579"/>
            <a:ext cx="4574510" cy="139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E6704D-6D61-A648-897F-AA40893BE3FE}"/>
              </a:ext>
            </a:extLst>
          </p:cNvPr>
          <p:cNvSpPr txBox="1"/>
          <p:nvPr/>
        </p:nvSpPr>
        <p:spPr>
          <a:xfrm>
            <a:off x="1296537" y="253848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-2</a:t>
            </a:r>
            <a:r>
              <a:rPr kumimoji="1" lang="zh-CN" altLang="en-US" dirty="0"/>
              <a:t> </a:t>
            </a:r>
            <a:r>
              <a:rPr kumimoji="1" lang="en-US" altLang="zh-CN" dirty="0"/>
              <a:t>-1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664E85-E65E-20C4-EE2A-FBB19E809B00}"/>
              </a:ext>
            </a:extLst>
          </p:cNvPr>
          <p:cNvSpPr txBox="1"/>
          <p:nvPr/>
        </p:nvSpPr>
        <p:spPr>
          <a:xfrm>
            <a:off x="948248" y="219369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比如</a:t>
            </a:r>
            <a:r>
              <a:rPr kumimoji="1" lang="en-US" altLang="zh-CN" dirty="0"/>
              <a:t>m=3</a:t>
            </a:r>
            <a:endParaRPr kumimoji="1"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E86DF8-499C-4BED-A8D7-98A82D465194}"/>
              </a:ext>
            </a:extLst>
          </p:cNvPr>
          <p:cNvSpPr txBox="1"/>
          <p:nvPr/>
        </p:nvSpPr>
        <p:spPr>
          <a:xfrm>
            <a:off x="1681257" y="3334308"/>
            <a:ext cx="22878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-9</a:t>
            </a:r>
            <a:r>
              <a:rPr kumimoji="1" lang="zh-CN" altLang="en-US" dirty="0"/>
              <a:t> </a:t>
            </a:r>
            <a:r>
              <a:rPr kumimoji="1" lang="en-US" altLang="zh-CN" dirty="0"/>
              <a:t>-6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5CA05B-529D-ADE8-94D1-8D2CAFE355AE}"/>
              </a:ext>
            </a:extLst>
          </p:cNvPr>
          <p:cNvSpPr txBox="1"/>
          <p:nvPr/>
        </p:nvSpPr>
        <p:spPr>
          <a:xfrm>
            <a:off x="4203510" y="331640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3Z</a:t>
            </a:r>
            <a:endParaRPr kumimoji="1" lang="zh-CN" alt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249A530-245A-01CE-7BE4-CA5610731F5E}"/>
              </a:ext>
            </a:extLst>
          </p:cNvPr>
          <p:cNvSpPr/>
          <p:nvPr/>
        </p:nvSpPr>
        <p:spPr>
          <a:xfrm>
            <a:off x="1678675" y="2797791"/>
            <a:ext cx="1296938" cy="1705970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6938" h="1705970">
                <a:moveTo>
                  <a:pt x="109182" y="0"/>
                </a:moveTo>
                <a:cubicBezTo>
                  <a:pt x="711958" y="246797"/>
                  <a:pt x="1314734" y="493594"/>
                  <a:pt x="1296537" y="777922"/>
                </a:cubicBezTo>
                <a:cubicBezTo>
                  <a:pt x="1278340" y="1062250"/>
                  <a:pt x="639170" y="1384110"/>
                  <a:pt x="0" y="170597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5B08933-0A70-4870-8026-F6BF3BB0705A}"/>
              </a:ext>
            </a:extLst>
          </p:cNvPr>
          <p:cNvSpPr txBox="1"/>
          <p:nvPr/>
        </p:nvSpPr>
        <p:spPr>
          <a:xfrm>
            <a:off x="537354" y="4504603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-12</a:t>
            </a:r>
            <a:r>
              <a:rPr kumimoji="1" lang="zh-CN" altLang="en-US" dirty="0"/>
              <a:t> </a:t>
            </a:r>
            <a:r>
              <a:rPr kumimoji="1" lang="en-US" altLang="zh-CN" dirty="0"/>
              <a:t>-9</a:t>
            </a:r>
            <a:r>
              <a:rPr kumimoji="1" lang="zh-CN" altLang="en-US" dirty="0"/>
              <a:t> </a:t>
            </a:r>
            <a:r>
              <a:rPr kumimoji="1" lang="en-US" altLang="zh-CN" dirty="0"/>
              <a:t>-6</a:t>
            </a:r>
            <a:r>
              <a:rPr kumimoji="1" lang="zh-CN" altLang="en-US" dirty="0"/>
              <a:t> </a:t>
            </a:r>
            <a:r>
              <a:rPr kumimoji="1" lang="en-US" altLang="zh-CN" dirty="0"/>
              <a:t>-3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6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FA2BA8-2F49-525E-AFA2-67D8909F2D1C}"/>
              </a:ext>
            </a:extLst>
          </p:cNvPr>
          <p:cNvSpPr txBox="1"/>
          <p:nvPr/>
        </p:nvSpPr>
        <p:spPr>
          <a:xfrm>
            <a:off x="2336419" y="5317647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-11</a:t>
            </a:r>
            <a:r>
              <a:rPr kumimoji="1" lang="zh-CN" altLang="en-US" dirty="0"/>
              <a:t> </a:t>
            </a:r>
            <a:r>
              <a:rPr kumimoji="1" lang="en-US" altLang="zh-CN" dirty="0"/>
              <a:t>-8</a:t>
            </a:r>
            <a:r>
              <a:rPr kumimoji="1" lang="zh-CN" altLang="en-US" dirty="0"/>
              <a:t> </a:t>
            </a:r>
            <a:r>
              <a:rPr kumimoji="1" lang="en-US" altLang="zh-CN" dirty="0"/>
              <a:t>-5</a:t>
            </a:r>
            <a:r>
              <a:rPr kumimoji="1" lang="zh-CN" altLang="en-US" dirty="0"/>
              <a:t> </a:t>
            </a:r>
            <a:r>
              <a:rPr kumimoji="1" lang="en-US" altLang="zh-CN" dirty="0"/>
              <a:t>-2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DA27DB3-62CD-F227-15EA-EAF91335D4CF}"/>
              </a:ext>
            </a:extLst>
          </p:cNvPr>
          <p:cNvSpPr/>
          <p:nvPr/>
        </p:nvSpPr>
        <p:spPr>
          <a:xfrm>
            <a:off x="2080085" y="2836211"/>
            <a:ext cx="1752377" cy="2535749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0 w 1789255"/>
              <a:gd name="connsiteY0" fmla="*/ 0 h 1834313"/>
              <a:gd name="connsiteX1" fmla="*/ 1187355 w 1789255"/>
              <a:gd name="connsiteY1" fmla="*/ 777922 h 1834313"/>
              <a:gd name="connsiteX2" fmla="*/ 1583140 w 1789255"/>
              <a:gd name="connsiteY2" fmla="*/ 1834313 h 1834313"/>
              <a:gd name="connsiteX0" fmla="*/ 0 w 1583140"/>
              <a:gd name="connsiteY0" fmla="*/ 0 h 1834313"/>
              <a:gd name="connsiteX1" fmla="*/ 1187355 w 1583140"/>
              <a:gd name="connsiteY1" fmla="*/ 777922 h 1834313"/>
              <a:gd name="connsiteX2" fmla="*/ 1583140 w 1583140"/>
              <a:gd name="connsiteY2" fmla="*/ 1834313 h 1834313"/>
              <a:gd name="connsiteX0" fmla="*/ 0 w 1651608"/>
              <a:gd name="connsiteY0" fmla="*/ 0 h 1834313"/>
              <a:gd name="connsiteX1" fmla="*/ 1651379 w 1651608"/>
              <a:gd name="connsiteY1" fmla="*/ 659452 h 1834313"/>
              <a:gd name="connsiteX2" fmla="*/ 1583140 w 1651608"/>
              <a:gd name="connsiteY2" fmla="*/ 1834313 h 1834313"/>
              <a:gd name="connsiteX0" fmla="*/ 0 w 1651379"/>
              <a:gd name="connsiteY0" fmla="*/ 0 h 1834313"/>
              <a:gd name="connsiteX1" fmla="*/ 1651379 w 1651379"/>
              <a:gd name="connsiteY1" fmla="*/ 659452 h 1834313"/>
              <a:gd name="connsiteX2" fmla="*/ 1583140 w 1651379"/>
              <a:gd name="connsiteY2" fmla="*/ 1834313 h 1834313"/>
              <a:gd name="connsiteX0" fmla="*/ 0 w 1752377"/>
              <a:gd name="connsiteY0" fmla="*/ 0 h 1834313"/>
              <a:gd name="connsiteX1" fmla="*/ 1651379 w 1752377"/>
              <a:gd name="connsiteY1" fmla="*/ 659452 h 1834313"/>
              <a:gd name="connsiteX2" fmla="*/ 1583140 w 1752377"/>
              <a:gd name="connsiteY2" fmla="*/ 1834313 h 183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377" h="1834313">
                <a:moveTo>
                  <a:pt x="0" y="0"/>
                </a:moveTo>
                <a:cubicBezTo>
                  <a:pt x="602776" y="246797"/>
                  <a:pt x="1178257" y="118438"/>
                  <a:pt x="1651379" y="659452"/>
                </a:cubicBezTo>
                <a:cubicBezTo>
                  <a:pt x="2015319" y="1210338"/>
                  <a:pt x="1253318" y="979337"/>
                  <a:pt x="1583140" y="1834313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68764BE9-D6D7-EF5F-531E-61A6E835B6AA}"/>
              </a:ext>
            </a:extLst>
          </p:cNvPr>
          <p:cNvSpPr/>
          <p:nvPr/>
        </p:nvSpPr>
        <p:spPr>
          <a:xfrm>
            <a:off x="2364558" y="2864999"/>
            <a:ext cx="2115403" cy="2017134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0 w 1789255"/>
              <a:gd name="connsiteY0" fmla="*/ 0 h 1834313"/>
              <a:gd name="connsiteX1" fmla="*/ 1187355 w 1789255"/>
              <a:gd name="connsiteY1" fmla="*/ 777922 h 1834313"/>
              <a:gd name="connsiteX2" fmla="*/ 1583140 w 1789255"/>
              <a:gd name="connsiteY2" fmla="*/ 1834313 h 1834313"/>
              <a:gd name="connsiteX0" fmla="*/ 0 w 1583140"/>
              <a:gd name="connsiteY0" fmla="*/ 0 h 1834313"/>
              <a:gd name="connsiteX1" fmla="*/ 1187355 w 1583140"/>
              <a:gd name="connsiteY1" fmla="*/ 777922 h 1834313"/>
              <a:gd name="connsiteX2" fmla="*/ 1583140 w 1583140"/>
              <a:gd name="connsiteY2" fmla="*/ 1834313 h 1834313"/>
              <a:gd name="connsiteX0" fmla="*/ 0 w 1651608"/>
              <a:gd name="connsiteY0" fmla="*/ 0 h 1834313"/>
              <a:gd name="connsiteX1" fmla="*/ 1651379 w 1651608"/>
              <a:gd name="connsiteY1" fmla="*/ 659452 h 1834313"/>
              <a:gd name="connsiteX2" fmla="*/ 1583140 w 1651608"/>
              <a:gd name="connsiteY2" fmla="*/ 1834313 h 1834313"/>
              <a:gd name="connsiteX0" fmla="*/ 0 w 1651379"/>
              <a:gd name="connsiteY0" fmla="*/ 0 h 1834313"/>
              <a:gd name="connsiteX1" fmla="*/ 1651379 w 1651379"/>
              <a:gd name="connsiteY1" fmla="*/ 659452 h 1834313"/>
              <a:gd name="connsiteX2" fmla="*/ 1583140 w 1651379"/>
              <a:gd name="connsiteY2" fmla="*/ 1834313 h 1834313"/>
              <a:gd name="connsiteX0" fmla="*/ 0 w 1752377"/>
              <a:gd name="connsiteY0" fmla="*/ 0 h 1834313"/>
              <a:gd name="connsiteX1" fmla="*/ 1651379 w 1752377"/>
              <a:gd name="connsiteY1" fmla="*/ 659452 h 1834313"/>
              <a:gd name="connsiteX2" fmla="*/ 1583140 w 1752377"/>
              <a:gd name="connsiteY2" fmla="*/ 1834313 h 1834313"/>
              <a:gd name="connsiteX0" fmla="*/ 0 w 1764604"/>
              <a:gd name="connsiteY0" fmla="*/ 0 h 1834313"/>
              <a:gd name="connsiteX1" fmla="*/ 1665026 w 1764604"/>
              <a:gd name="connsiteY1" fmla="*/ 679198 h 1834313"/>
              <a:gd name="connsiteX2" fmla="*/ 1583140 w 1764604"/>
              <a:gd name="connsiteY2" fmla="*/ 1834313 h 1834313"/>
              <a:gd name="connsiteX0" fmla="*/ 0 w 2115403"/>
              <a:gd name="connsiteY0" fmla="*/ 0 h 1459157"/>
              <a:gd name="connsiteX1" fmla="*/ 1665026 w 2115403"/>
              <a:gd name="connsiteY1" fmla="*/ 679198 h 1459157"/>
              <a:gd name="connsiteX2" fmla="*/ 2115403 w 2115403"/>
              <a:gd name="connsiteY2" fmla="*/ 1459157 h 145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5403" h="1459157">
                <a:moveTo>
                  <a:pt x="0" y="0"/>
                </a:moveTo>
                <a:cubicBezTo>
                  <a:pt x="602776" y="246797"/>
                  <a:pt x="1191904" y="138184"/>
                  <a:pt x="1665026" y="679198"/>
                </a:cubicBezTo>
                <a:cubicBezTo>
                  <a:pt x="2028966" y="1230084"/>
                  <a:pt x="1785581" y="604181"/>
                  <a:pt x="2115403" y="1459157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CCFDBE-3388-9ED2-BC78-0DB181E9A2EF}"/>
              </a:ext>
            </a:extLst>
          </p:cNvPr>
          <p:cNvSpPr txBox="1"/>
          <p:nvPr/>
        </p:nvSpPr>
        <p:spPr>
          <a:xfrm>
            <a:off x="4133134" y="4839316"/>
            <a:ext cx="24929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r>
              <a:rPr kumimoji="1" lang="zh-CN" altLang="en-US" dirty="0"/>
              <a:t> </a:t>
            </a:r>
            <a:r>
              <a:rPr kumimoji="1" lang="en-US" altLang="zh-CN" dirty="0"/>
              <a:t>-10</a:t>
            </a:r>
            <a:r>
              <a:rPr kumimoji="1" lang="zh-CN" altLang="en-US" dirty="0"/>
              <a:t> </a:t>
            </a:r>
            <a:r>
              <a:rPr kumimoji="1" lang="en-US" altLang="zh-CN" dirty="0"/>
              <a:t>-7</a:t>
            </a:r>
            <a:r>
              <a:rPr kumimoji="1" lang="zh-CN" altLang="en-US" dirty="0"/>
              <a:t> </a:t>
            </a:r>
            <a:r>
              <a:rPr kumimoji="1" lang="en-US" altLang="zh-CN" dirty="0"/>
              <a:t>-4</a:t>
            </a:r>
            <a:r>
              <a:rPr kumimoji="1" lang="zh-CN" altLang="en-US" dirty="0"/>
              <a:t> </a:t>
            </a:r>
            <a:r>
              <a:rPr kumimoji="1" lang="en-US" altLang="zh-CN" dirty="0"/>
              <a:t>-1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A169DAC-D202-47C2-3FC0-61EA62207128}"/>
              </a:ext>
            </a:extLst>
          </p:cNvPr>
          <p:cNvSpPr/>
          <p:nvPr/>
        </p:nvSpPr>
        <p:spPr>
          <a:xfrm>
            <a:off x="2089595" y="2822563"/>
            <a:ext cx="1299287" cy="1719617"/>
          </a:xfrm>
          <a:custGeom>
            <a:avLst/>
            <a:gdLst>
              <a:gd name="connsiteX0" fmla="*/ 109182 w 1296938"/>
              <a:gd name="connsiteY0" fmla="*/ 0 h 1705970"/>
              <a:gd name="connsiteX1" fmla="*/ 1296537 w 1296938"/>
              <a:gd name="connsiteY1" fmla="*/ 777922 h 1705970"/>
              <a:gd name="connsiteX2" fmla="*/ 0 w 1296938"/>
              <a:gd name="connsiteY2" fmla="*/ 1705970 h 1705970"/>
              <a:gd name="connsiteX0" fmla="*/ 655093 w 1299287"/>
              <a:gd name="connsiteY0" fmla="*/ 0 h 1719617"/>
              <a:gd name="connsiteX1" fmla="*/ 1296537 w 1299287"/>
              <a:gd name="connsiteY1" fmla="*/ 791569 h 1719617"/>
              <a:gd name="connsiteX2" fmla="*/ 0 w 1299287"/>
              <a:gd name="connsiteY2" fmla="*/ 1719617 h 171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287" h="1719617">
                <a:moveTo>
                  <a:pt x="655093" y="0"/>
                </a:moveTo>
                <a:cubicBezTo>
                  <a:pt x="1257869" y="246797"/>
                  <a:pt x="1314734" y="507241"/>
                  <a:pt x="1296537" y="791569"/>
                </a:cubicBezTo>
                <a:cubicBezTo>
                  <a:pt x="1278340" y="1075897"/>
                  <a:pt x="639170" y="1397757"/>
                  <a:pt x="0" y="1719617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967AA-D5E7-D499-0290-45BE728DB2C8}"/>
              </a:ext>
            </a:extLst>
          </p:cNvPr>
          <p:cNvSpPr txBox="1"/>
          <p:nvPr/>
        </p:nvSpPr>
        <p:spPr>
          <a:xfrm>
            <a:off x="3346213" y="27841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2"/>
                </a:solidFill>
              </a:rPr>
              <a:t>…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23A9D1CA-15DC-6F24-E0B4-3EF842312E31}"/>
              </a:ext>
            </a:extLst>
          </p:cNvPr>
          <p:cNvSpPr/>
          <p:nvPr/>
        </p:nvSpPr>
        <p:spPr>
          <a:xfrm>
            <a:off x="-150125" y="3866571"/>
            <a:ext cx="8169779" cy="2274922"/>
          </a:xfrm>
          <a:prstGeom prst="donut">
            <a:avLst>
              <a:gd name="adj" fmla="val 623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B37499-1DA8-7FB5-5810-61AB223C08F5}"/>
              </a:ext>
            </a:extLst>
          </p:cNvPr>
          <p:cNvSpPr txBox="1"/>
          <p:nvPr/>
        </p:nvSpPr>
        <p:spPr>
          <a:xfrm>
            <a:off x="6618865" y="380678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[</a:t>
            </a:r>
            <a:r>
              <a:rPr kumimoji="1" lang="en-US" altLang="zh-CN" dirty="0" err="1"/>
              <a:t>Z:mZ</a:t>
            </a:r>
            <a:r>
              <a:rPr kumimoji="1" lang="en-US" altLang="zh-CN" dirty="0"/>
              <a:t>]=3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3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/>
      <p:bldP spid="3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36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Lagrange</a:t>
            </a:r>
            <a:r>
              <a:rPr kumimoji="1" lang="zh-CN" altLang="en-CN" dirty="0"/>
              <a:t>定理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597A53-2FBD-9526-B9AE-246C027D4163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48434C-1233-1EB9-B5E1-D93320E610F5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5413813" y="-65548"/>
              <a:chExt cx="4361257" cy="26870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ADE2621-B630-6948-5F60-956C6B4F75C8}"/>
                  </a:ext>
                </a:extLst>
              </p:cNvPr>
              <p:cNvGrpSpPr/>
              <p:nvPr/>
            </p:nvGrpSpPr>
            <p:grpSpPr>
              <a:xfrm>
                <a:off x="5413813" y="-65548"/>
                <a:ext cx="3206306" cy="2687059"/>
                <a:chOff x="6085369" y="-53041"/>
                <a:chExt cx="3206306" cy="268705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5A1544-F92E-5FB6-1491-42BF7D66486F}"/>
                    </a:ext>
                  </a:extLst>
                </p:cNvPr>
                <p:cNvGrpSpPr/>
                <p:nvPr/>
              </p:nvGrpSpPr>
              <p:grpSpPr>
                <a:xfrm>
                  <a:off x="6101430" y="272919"/>
                  <a:ext cx="3190245" cy="2361099"/>
                  <a:chOff x="6101430" y="272919"/>
                  <a:chExt cx="3190245" cy="236109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3CBC1206-1AF0-5A6E-4713-A22E8D6A8251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859810"/>
                    <a:chOff x="6101430" y="272919"/>
                    <a:chExt cx="3190245" cy="859810"/>
                  </a:xfrm>
                </p:grpSpPr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253BB28F-CD53-420F-31CE-B60FC3B7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1430" y="272920"/>
                      <a:ext cx="859809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群</a:t>
                      </a:r>
                    </a:p>
                  </p:txBody>
                </p:sp>
                <p:sp>
                  <p:nvSpPr>
                    <p:cNvPr id="14" name="Oval 13">
                      <a:extLst>
                        <a:ext uri="{FF2B5EF4-FFF2-40B4-BE49-F238E27FC236}">
                          <a16:creationId xmlns:a16="http://schemas.microsoft.com/office/drawing/2014/main" id="{5219421B-313B-CD51-E678-5C71A2EDA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59073" y="272919"/>
                      <a:ext cx="1132602" cy="85980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dirty="0"/>
                        <a:t>子群</a:t>
                      </a:r>
                    </a:p>
                  </p:txBody>
                </p: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836FB204-943B-7A3B-B4F9-D1A774ACFD0F}"/>
                        </a:ext>
                      </a:extLst>
                    </p:cNvPr>
                    <p:cNvCxnSpPr>
                      <a:stCxn id="13" idx="6"/>
                      <a:endCxn id="14" idx="2"/>
                    </p:cNvCxnSpPr>
                    <p:nvPr/>
                  </p:nvCxnSpPr>
                  <p:spPr>
                    <a:xfrm flipV="1">
                      <a:off x="6961239" y="702824"/>
                      <a:ext cx="1197834" cy="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3">
                      <a:schemeClr val="accent4"/>
                    </a:lnRef>
                    <a:fillRef idx="0">
                      <a:schemeClr val="accent4"/>
                    </a:fillRef>
                    <a:effectRef idx="2">
                      <a:schemeClr val="accent4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E66AD374-499B-0D9B-C5C4-90D03536A7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1689" y="379657"/>
                      <a:ext cx="110799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kumimoji="1" lang="zh-CN" altLang="en-US" dirty="0"/>
                        <a:t>子集</a:t>
                      </a:r>
                      <a:endParaRPr kumimoji="1" lang="en-US" altLang="zh-CN" dirty="0"/>
                    </a:p>
                    <a:p>
                      <a:pPr algn="ctr"/>
                      <a:r>
                        <a:rPr kumimoji="1" lang="zh-CN" altLang="en-US" dirty="0"/>
                        <a:t>运算满足</a:t>
                      </a:r>
                    </a:p>
                  </p:txBody>
                </p:sp>
              </p:grp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8E41E81-6BD3-0604-93CF-E0F3B78EEA9B}"/>
                      </a:ext>
                    </a:extLst>
                  </p:cNvPr>
                  <p:cNvSpPr txBox="1"/>
                  <p:nvPr/>
                </p:nvSpPr>
                <p:spPr>
                  <a:xfrm>
                    <a:off x="6208168" y="1197612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765314DC-DF7B-49B5-B94A-D4726BE2600B}"/>
                      </a:ext>
                    </a:extLst>
                  </p:cNvPr>
                  <p:cNvSpPr txBox="1"/>
                  <p:nvPr/>
                </p:nvSpPr>
                <p:spPr>
                  <a:xfrm>
                    <a:off x="8402208" y="1225777"/>
                    <a:ext cx="64633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逆元</a:t>
                    </a:r>
                    <a:endParaRPr kumimoji="1" lang="en-US" altLang="zh-CN" dirty="0">
                      <a:solidFill>
                        <a:schemeClr val="accent1"/>
                      </a:solidFill>
                    </a:endParaRPr>
                  </a:p>
                  <a:p>
                    <a:r>
                      <a:rPr kumimoji="1" lang="zh-CN" altLang="en-US" dirty="0">
                        <a:solidFill>
                          <a:schemeClr val="accent1"/>
                        </a:solidFill>
                      </a:rPr>
                      <a:t>幺元</a:t>
                    </a:r>
                  </a:p>
                </p:txBody>
              </p:sp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3348E6A7-20D2-274D-FEDF-1F82A5683747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55" y="1078173"/>
                    <a:ext cx="1217057" cy="1555845"/>
                    <a:chOff x="7244555" y="1078173"/>
                    <a:chExt cx="1217057" cy="1555845"/>
                  </a:xfrm>
                </p:grpSpPr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E741205C-40D0-2C5E-5111-8749A06F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74257" y="1078173"/>
                      <a:ext cx="1187355" cy="1555845"/>
                    </a:xfrm>
                    <a:custGeom>
                      <a:avLst/>
                      <a:gdLst>
                        <a:gd name="connsiteX0" fmla="*/ 0 w 1187355"/>
                        <a:gd name="connsiteY0" fmla="*/ 1555845 h 1555845"/>
                        <a:gd name="connsiteX1" fmla="*/ 777922 w 1187355"/>
                        <a:gd name="connsiteY1" fmla="*/ 1405720 h 1555845"/>
                        <a:gd name="connsiteX2" fmla="*/ 586853 w 1187355"/>
                        <a:gd name="connsiteY2" fmla="*/ 968991 h 1555845"/>
                        <a:gd name="connsiteX3" fmla="*/ 1132764 w 1187355"/>
                        <a:gd name="connsiteY3" fmla="*/ 1091821 h 1555845"/>
                        <a:gd name="connsiteX4" fmla="*/ 846161 w 1187355"/>
                        <a:gd name="connsiteY4" fmla="*/ 627797 h 1555845"/>
                        <a:gd name="connsiteX5" fmla="*/ 1132764 w 1187355"/>
                        <a:gd name="connsiteY5" fmla="*/ 696036 h 1555845"/>
                        <a:gd name="connsiteX6" fmla="*/ 1187355 w 1187355"/>
                        <a:gd name="connsiteY6" fmla="*/ 0 h 15558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7355" h="1555845">
                          <a:moveTo>
                            <a:pt x="0" y="1555845"/>
                          </a:moveTo>
                          <a:lnTo>
                            <a:pt x="777922" y="1405720"/>
                          </a:lnTo>
                          <a:lnTo>
                            <a:pt x="586853" y="968991"/>
                          </a:lnTo>
                          <a:lnTo>
                            <a:pt x="1132764" y="1091821"/>
                          </a:lnTo>
                          <a:lnTo>
                            <a:pt x="846161" y="627797"/>
                          </a:lnTo>
                          <a:lnTo>
                            <a:pt x="1132764" y="696036"/>
                          </a:lnTo>
                          <a:lnTo>
                            <a:pt x="1187355" y="0"/>
                          </a:lnTo>
                        </a:path>
                      </a:pathLst>
                    </a:custGeom>
                    <a:noFill/>
                    <a:ln w="38100">
                      <a:headEnd type="none" w="med" len="med"/>
                      <a:tailEnd type="triangl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7A4FE0F8-EC5E-601F-363E-09FC43B3E2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4555" y="2122795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判定</a:t>
                      </a:r>
                    </a:p>
                  </p:txBody>
                </p:sp>
              </p:grp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7AEB01F-F52B-3147-3142-75ECDD092A87}"/>
                    </a:ext>
                  </a:extLst>
                </p:cNvPr>
                <p:cNvSpPr txBox="1"/>
                <p:nvPr/>
              </p:nvSpPr>
              <p:spPr>
                <a:xfrm>
                  <a:off x="6085369" y="1759049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038205-9436-7DE1-87C5-E03C8536B471}"/>
                    </a:ext>
                  </a:extLst>
                </p:cNvPr>
                <p:cNvSpPr txBox="1"/>
                <p:nvPr/>
              </p:nvSpPr>
              <p:spPr>
                <a:xfrm>
                  <a:off x="8255602" y="1780491"/>
                  <a:ext cx="8771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rgbClr val="00B050"/>
                      </a:solidFill>
                    </a:rPr>
                    <a:t>封闭性</a:t>
                  </a:r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id="{D766E2BD-683E-7E55-C92B-C09E63C4320E}"/>
                    </a:ext>
                  </a:extLst>
                </p:cNvPr>
                <p:cNvSpPr/>
                <p:nvPr/>
              </p:nvSpPr>
              <p:spPr>
                <a:xfrm rot="14950370">
                  <a:off x="7981060" y="188512"/>
                  <a:ext cx="1187355" cy="704249"/>
                </a:xfrm>
                <a:prstGeom prst="arc">
                  <a:avLst>
                    <a:gd name="adj1" fmla="val 16200000"/>
                    <a:gd name="adj2" fmla="val 4266392"/>
                  </a:avLst>
                </a:prstGeom>
                <a:noFill/>
                <a:ln w="38100"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EBE55A8-7746-56AF-5D9F-DD13489FC982}"/>
                    </a:ext>
                  </a:extLst>
                </p:cNvPr>
                <p:cNvSpPr txBox="1"/>
                <p:nvPr/>
              </p:nvSpPr>
              <p:spPr>
                <a:xfrm>
                  <a:off x="7970293" y="136478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交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460407D-A176-71FE-5832-ED171ED7C3D2}"/>
                  </a:ext>
                </a:extLst>
              </p:cNvPr>
              <p:cNvGrpSpPr/>
              <p:nvPr/>
            </p:nvGrpSpPr>
            <p:grpSpPr>
              <a:xfrm>
                <a:off x="6047282" y="208072"/>
                <a:ext cx="3727788" cy="372550"/>
                <a:chOff x="6047282" y="208072"/>
                <a:chExt cx="3727788" cy="37255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EA817CBF-FF2B-0AB6-DBEE-7F8845F6B1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7282" y="383666"/>
                  <a:ext cx="3096718" cy="90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BF6F4EE-F9D0-6A98-AACA-B89C6C21DFA4}"/>
                    </a:ext>
                  </a:extLst>
                </p:cNvPr>
                <p:cNvSpPr txBox="1"/>
                <p:nvPr/>
              </p:nvSpPr>
              <p:spPr>
                <a:xfrm>
                  <a:off x="8517183" y="211290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作用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B164B91-685A-CC3D-BFFE-D9F7016F5E1C}"/>
                    </a:ext>
                  </a:extLst>
                </p:cNvPr>
                <p:cNvSpPr txBox="1"/>
                <p:nvPr/>
              </p:nvSpPr>
              <p:spPr>
                <a:xfrm>
                  <a:off x="9128739" y="208072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陪集</a:t>
                  </a: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F5EB16-21DD-1EA9-EDC8-B35431EBB002}"/>
                </a:ext>
              </a:extLst>
            </p:cNvPr>
            <p:cNvGrpSpPr/>
            <p:nvPr/>
          </p:nvGrpSpPr>
          <p:grpSpPr>
            <a:xfrm>
              <a:off x="8503909" y="626541"/>
              <a:ext cx="646331" cy="714910"/>
              <a:chOff x="8503909" y="626541"/>
              <a:chExt cx="646331" cy="714910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258EEB-E849-597A-BA16-37F7323C3AC8}"/>
                  </a:ext>
                </a:extLst>
              </p:cNvPr>
              <p:cNvSpPr txBox="1"/>
              <p:nvPr/>
            </p:nvSpPr>
            <p:spPr>
              <a:xfrm>
                <a:off x="8503909" y="972119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指数</a:t>
                </a:r>
              </a:p>
            </p:txBody>
          </p:sp>
          <p:sp>
            <p:nvSpPr>
              <p:cNvPr id="85" name="Left Brace 84">
                <a:extLst>
                  <a:ext uri="{FF2B5EF4-FFF2-40B4-BE49-F238E27FC236}">
                    <a16:creationId xmlns:a16="http://schemas.microsoft.com/office/drawing/2014/main" id="{114FC71F-7065-8F3A-F1B8-E7C023003000}"/>
                  </a:ext>
                </a:extLst>
              </p:cNvPr>
              <p:cNvSpPr/>
              <p:nvPr/>
            </p:nvSpPr>
            <p:spPr>
              <a:xfrm rot="16200000">
                <a:off x="8696440" y="533300"/>
                <a:ext cx="286452" cy="472933"/>
              </a:xfrm>
              <a:prstGeom prst="leftBrace">
                <a:avLst>
                  <a:gd name="adj1" fmla="val 89341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CDB054C-C7CB-C433-70ED-40D993DC14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880" y="1515440"/>
            <a:ext cx="3510743" cy="610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3FC068-2037-5BB6-DCF3-93BA2BFB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59" y="2479769"/>
            <a:ext cx="13208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C76F72-5630-DCF2-FB41-D5813B3E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17" y="2479769"/>
            <a:ext cx="3416300" cy="673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24D76E-9E18-698C-5FBA-1483F2262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67" y="2998634"/>
            <a:ext cx="1968500" cy="5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D87C03-ED89-FBF2-9388-4755766F6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634" y="3069638"/>
            <a:ext cx="2413000" cy="520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6B5C63-0078-740D-E236-BFECDF3AE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2391" y="3215103"/>
            <a:ext cx="17272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8EA98D-237C-8337-206B-69EE80335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059" y="3583241"/>
            <a:ext cx="2882900" cy="596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6B027E2-07CB-D2D8-4A1C-FC47CB8AFA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5347" y="3657414"/>
            <a:ext cx="2641600" cy="584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FCC598-8AED-A6E4-1EF1-ECFF3199C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699" y="3793406"/>
            <a:ext cx="2641600" cy="495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0C1C705-4E8E-8589-A7C7-3C04A03AF3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762" y="4109514"/>
            <a:ext cx="3784600" cy="533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82FA646-0555-DDB0-8A25-5EB16F7E5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1765" y="4144291"/>
            <a:ext cx="2197100" cy="558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7863A3E-CEA1-2833-A2DD-35102A512B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272" y="4315135"/>
            <a:ext cx="1320800" cy="495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701BE72-7540-C760-099E-207E596A60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8334" y="4642914"/>
            <a:ext cx="2844800" cy="584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273CD84-E58A-C07E-1E06-556A30886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9859" y="5216423"/>
            <a:ext cx="45720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5FD551-5677-2451-4269-71AC1B76A15F}"/>
              </a:ext>
            </a:extLst>
          </p:cNvPr>
          <p:cNvSpPr txBox="1"/>
          <p:nvPr/>
        </p:nvSpPr>
        <p:spPr>
          <a:xfrm>
            <a:off x="7948628" y="133834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Lagrange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1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做分类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CN" dirty="0"/>
              <a:t>商集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9059" y="109331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商集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4323-1293-4F1F-5D3F-233433347D79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597A53-2FBD-9526-B9AE-246C027D4163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4813348" y="67690"/>
              <a:chExt cx="4361257" cy="268705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948434C-1233-1EB9-B5E1-D93320E610F5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361257" cy="2687059"/>
                <a:chOff x="5413813" y="-65548"/>
                <a:chExt cx="4361257" cy="26870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ADE2621-B630-6948-5F60-956C6B4F75C8}"/>
                    </a:ext>
                  </a:extLst>
                </p:cNvPr>
                <p:cNvGrpSpPr/>
                <p:nvPr/>
              </p:nvGrpSpPr>
              <p:grpSpPr>
                <a:xfrm>
                  <a:off x="5413813" y="-65548"/>
                  <a:ext cx="3206306" cy="2687059"/>
                  <a:chOff x="6085369" y="-53041"/>
                  <a:chExt cx="3206306" cy="268705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95A1544-F92E-5FB6-1491-42BF7D66486F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2361099"/>
                    <a:chOff x="6101430" y="272919"/>
                    <a:chExt cx="3190245" cy="2361099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CBC1206-1AF0-5A6E-4713-A22E8D6A82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1430" y="272919"/>
                      <a:ext cx="3190245" cy="859810"/>
                      <a:chOff x="6101430" y="272919"/>
                      <a:chExt cx="3190245" cy="859810"/>
                    </a:xfrm>
                  </p:grpSpPr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253BB28F-CD53-420F-31CE-B60FC3B76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1430" y="272920"/>
                        <a:ext cx="859809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群</a:t>
                        </a:r>
                      </a:p>
                    </p:txBody>
                  </p:sp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5219421B-313B-CD51-E678-5C71A2ED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9073" y="272919"/>
                        <a:ext cx="1132602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子群</a:t>
                        </a:r>
                      </a:p>
                    </p:txBody>
                  </p: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836FB204-943B-7A3B-B4F9-D1A774ACFD0F}"/>
                          </a:ext>
                        </a:extLst>
                      </p:cNvPr>
                      <p:cNvCxnSpPr>
                        <a:stCxn id="13" idx="6"/>
                        <a:endCxn id="14" idx="2"/>
                      </p:cNvCxnSpPr>
                      <p:nvPr/>
                    </p:nvCxnSpPr>
                    <p:spPr>
                      <a:xfrm flipV="1">
                        <a:off x="6961239" y="702824"/>
                        <a:ext cx="1197834" cy="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3">
                        <a:schemeClr val="accent4"/>
                      </a:lnRef>
                      <a:fillRef idx="0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66AD374-499B-0D9B-C5C4-90D03536A7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1689" y="379657"/>
                        <a:ext cx="1107996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zh-CN" altLang="en-US" dirty="0"/>
                          <a:t>子集</a:t>
                        </a:r>
                        <a:endParaRPr kumimoji="1" lang="en-US" altLang="zh-CN" dirty="0"/>
                      </a:p>
                      <a:p>
                        <a:pPr algn="ctr"/>
                        <a:r>
                          <a:rPr kumimoji="1" lang="zh-CN" altLang="en-US" dirty="0"/>
                          <a:t>运算满足</a:t>
                        </a:r>
                      </a:p>
                    </p:txBody>
                  </p: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8E41E81-6BD3-0604-93CF-E0F3B78EE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8168" y="1197612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65314DC-DF7B-49B5-B94A-D4726BE260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02208" y="1225777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3348E6A7-20D2-274D-FEDF-1F82A56837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55" y="1078173"/>
                      <a:ext cx="1217057" cy="1555845"/>
                      <a:chOff x="7244555" y="1078173"/>
                      <a:chExt cx="1217057" cy="1555845"/>
                    </a:xfrm>
                  </p:grpSpPr>
                  <p:sp>
                    <p:nvSpPr>
                      <p:cNvPr id="5" name="Freeform 4">
                        <a:extLst>
                          <a:ext uri="{FF2B5EF4-FFF2-40B4-BE49-F238E27FC236}">
                            <a16:creationId xmlns:a16="http://schemas.microsoft.com/office/drawing/2014/main" id="{E741205C-40D0-2C5E-5111-8749A06F3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4257" y="1078173"/>
                        <a:ext cx="1187355" cy="1555845"/>
                      </a:xfrm>
                      <a:custGeom>
                        <a:avLst/>
                        <a:gdLst>
                          <a:gd name="connsiteX0" fmla="*/ 0 w 1187355"/>
                          <a:gd name="connsiteY0" fmla="*/ 1555845 h 1555845"/>
                          <a:gd name="connsiteX1" fmla="*/ 777922 w 1187355"/>
                          <a:gd name="connsiteY1" fmla="*/ 1405720 h 1555845"/>
                          <a:gd name="connsiteX2" fmla="*/ 586853 w 1187355"/>
                          <a:gd name="connsiteY2" fmla="*/ 968991 h 1555845"/>
                          <a:gd name="connsiteX3" fmla="*/ 1132764 w 1187355"/>
                          <a:gd name="connsiteY3" fmla="*/ 1091821 h 1555845"/>
                          <a:gd name="connsiteX4" fmla="*/ 846161 w 1187355"/>
                          <a:gd name="connsiteY4" fmla="*/ 627797 h 1555845"/>
                          <a:gd name="connsiteX5" fmla="*/ 1132764 w 1187355"/>
                          <a:gd name="connsiteY5" fmla="*/ 696036 h 1555845"/>
                          <a:gd name="connsiteX6" fmla="*/ 1187355 w 1187355"/>
                          <a:gd name="connsiteY6" fmla="*/ 0 h 1555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87355" h="1555845">
                            <a:moveTo>
                              <a:pt x="0" y="1555845"/>
                            </a:moveTo>
                            <a:lnTo>
                              <a:pt x="777922" y="1405720"/>
                            </a:lnTo>
                            <a:lnTo>
                              <a:pt x="586853" y="968991"/>
                            </a:lnTo>
                            <a:lnTo>
                              <a:pt x="1132764" y="1091821"/>
                            </a:lnTo>
                            <a:lnTo>
                              <a:pt x="846161" y="627797"/>
                            </a:lnTo>
                            <a:lnTo>
                              <a:pt x="1132764" y="696036"/>
                            </a:lnTo>
                            <a:lnTo>
                              <a:pt x="1187355" y="0"/>
                            </a:lnTo>
                          </a:path>
                        </a:pathLst>
                      </a:cu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A4FE0F8-EC5E-601F-363E-09FC43B3E2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44555" y="2122795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判定</a:t>
                        </a:r>
                      </a:p>
                    </p:txBody>
                  </p:sp>
                </p:grp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AEB01F-F52B-3147-3142-75ECDD092A87}"/>
                      </a:ext>
                    </a:extLst>
                  </p:cNvPr>
                  <p:cNvSpPr txBox="1"/>
                  <p:nvPr/>
                </p:nvSpPr>
                <p:spPr>
                  <a:xfrm>
                    <a:off x="6085369" y="175904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038205-9436-7DE1-87C5-E03C8536B4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602" y="1780491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D766E2BD-683E-7E55-C92B-C09E63C4320E}"/>
                      </a:ext>
                    </a:extLst>
                  </p:cNvPr>
                  <p:cNvSpPr/>
                  <p:nvPr/>
                </p:nvSpPr>
                <p:spPr>
                  <a:xfrm rot="14950370">
                    <a:off x="7981060" y="188512"/>
                    <a:ext cx="1187355" cy="704249"/>
                  </a:xfrm>
                  <a:prstGeom prst="arc">
                    <a:avLst>
                      <a:gd name="adj1" fmla="val 16200000"/>
                      <a:gd name="adj2" fmla="val 4266392"/>
                    </a:avLst>
                  </a:pr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BE55A8-7746-56AF-5D9F-DD13489FC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0293" y="13647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交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460407D-A176-71FE-5832-ED171ED7C3D2}"/>
                    </a:ext>
                  </a:extLst>
                </p:cNvPr>
                <p:cNvGrpSpPr/>
                <p:nvPr/>
              </p:nvGrpSpPr>
              <p:grpSpPr>
                <a:xfrm>
                  <a:off x="6047282" y="208072"/>
                  <a:ext cx="3727788" cy="372550"/>
                  <a:chOff x="6047282" y="208072"/>
                  <a:chExt cx="3727788" cy="372550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A817CBF-FF2B-0AB6-DBEE-7F8845F6B1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7282" y="383666"/>
                    <a:ext cx="3096718" cy="90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BF6F4EE-F9D0-6A98-AACA-B89C6C21DFA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7183" y="2112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作用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B164B91-685A-CC3D-BFFE-D9F7016F5E1C}"/>
                      </a:ext>
                    </a:extLst>
                  </p:cNvPr>
                  <p:cNvSpPr txBox="1"/>
                  <p:nvPr/>
                </p:nvSpPr>
                <p:spPr>
                  <a:xfrm>
                    <a:off x="9128739" y="208072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陪集</a:t>
                    </a: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AF5EB16-21DD-1EA9-EDC8-B35431EBB002}"/>
                  </a:ext>
                </a:extLst>
              </p:cNvPr>
              <p:cNvGrpSpPr/>
              <p:nvPr/>
            </p:nvGrpSpPr>
            <p:grpSpPr>
              <a:xfrm>
                <a:off x="8503909" y="626541"/>
                <a:ext cx="646331" cy="714910"/>
                <a:chOff x="8503909" y="626541"/>
                <a:chExt cx="646331" cy="7149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E258EEB-E849-597A-BA16-37F7323C3AC8}"/>
                    </a:ext>
                  </a:extLst>
                </p:cNvPr>
                <p:cNvSpPr txBox="1"/>
                <p:nvPr/>
              </p:nvSpPr>
              <p:spPr>
                <a:xfrm>
                  <a:off x="8503909" y="972119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指数</a:t>
                  </a:r>
                </a:p>
              </p:txBody>
            </p:sp>
            <p:sp>
              <p:nvSpPr>
                <p:cNvPr id="85" name="Left Brace 84">
                  <a:extLst>
                    <a:ext uri="{FF2B5EF4-FFF2-40B4-BE49-F238E27FC236}">
                      <a16:creationId xmlns:a16="http://schemas.microsoft.com/office/drawing/2014/main" id="{114FC71F-7065-8F3A-F1B8-E7C023003000}"/>
                    </a:ext>
                  </a:extLst>
                </p:cNvPr>
                <p:cNvSpPr/>
                <p:nvPr/>
              </p:nvSpPr>
              <p:spPr>
                <a:xfrm rot="16200000">
                  <a:off x="8696440" y="533300"/>
                  <a:ext cx="286452" cy="472933"/>
                </a:xfrm>
                <a:prstGeom prst="leftBrace">
                  <a:avLst>
                    <a:gd name="adj1" fmla="val 89341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60F55-7999-E4ED-65C6-61B1331862E5}"/>
                </a:ext>
              </a:extLst>
            </p:cNvPr>
            <p:cNvSpPr txBox="1"/>
            <p:nvPr/>
          </p:nvSpPr>
          <p:spPr>
            <a:xfrm>
              <a:off x="7948628" y="133834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Lagrange</a:t>
              </a:r>
              <a:endParaRPr kumimoji="1" lang="zh-CN" alt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AF5AF65-BBBD-7E6C-2B94-3680DF23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71" y="1459037"/>
            <a:ext cx="2844800" cy="6223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E1C412-AC21-CA3D-269E-0AE32637E92B}"/>
              </a:ext>
            </a:extLst>
          </p:cNvPr>
          <p:cNvSpPr txBox="1"/>
          <p:nvPr/>
        </p:nvSpPr>
        <p:spPr>
          <a:xfrm>
            <a:off x="3367390" y="1669673"/>
            <a:ext cx="4154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群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FDE3CAC-80BB-CDD6-5C5F-AA3053688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59" y="2058262"/>
            <a:ext cx="3568700" cy="635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0080926-1953-A451-4DCD-CC8C8300B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64" y="2539621"/>
            <a:ext cx="3302000" cy="647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926030E-B748-3D35-93AD-2CC16879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718" y="3266850"/>
            <a:ext cx="6654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运算</a:t>
            </a:r>
            <a:r>
              <a:rPr kumimoji="1" lang="zh-CN" altLang="en-US" dirty="0"/>
              <a:t>概念的推广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4A4323-1293-4F1F-5D3F-233433347D79}"/>
              </a:ext>
            </a:extLst>
          </p:cNvPr>
          <p:cNvGrpSpPr/>
          <p:nvPr/>
        </p:nvGrpSpPr>
        <p:grpSpPr>
          <a:xfrm>
            <a:off x="4813348" y="67690"/>
            <a:ext cx="4361257" cy="2687059"/>
            <a:chOff x="4813348" y="67690"/>
            <a:chExt cx="4361257" cy="26870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597A53-2FBD-9526-B9AE-246C027D4163}"/>
                </a:ext>
              </a:extLst>
            </p:cNvPr>
            <p:cNvGrpSpPr/>
            <p:nvPr/>
          </p:nvGrpSpPr>
          <p:grpSpPr>
            <a:xfrm>
              <a:off x="4813348" y="67690"/>
              <a:ext cx="4361257" cy="2687059"/>
              <a:chOff x="4813348" y="67690"/>
              <a:chExt cx="4361257" cy="2687059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948434C-1233-1EB9-B5E1-D93320E610F5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361257" cy="2687059"/>
                <a:chOff x="5413813" y="-65548"/>
                <a:chExt cx="4361257" cy="268705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FADE2621-B630-6948-5F60-956C6B4F75C8}"/>
                    </a:ext>
                  </a:extLst>
                </p:cNvPr>
                <p:cNvGrpSpPr/>
                <p:nvPr/>
              </p:nvGrpSpPr>
              <p:grpSpPr>
                <a:xfrm>
                  <a:off x="5413813" y="-65548"/>
                  <a:ext cx="3206306" cy="2687059"/>
                  <a:chOff x="6085369" y="-53041"/>
                  <a:chExt cx="3206306" cy="2687059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95A1544-F92E-5FB6-1491-42BF7D66486F}"/>
                      </a:ext>
                    </a:extLst>
                  </p:cNvPr>
                  <p:cNvGrpSpPr/>
                  <p:nvPr/>
                </p:nvGrpSpPr>
                <p:grpSpPr>
                  <a:xfrm>
                    <a:off x="6101430" y="272919"/>
                    <a:ext cx="3190245" cy="2361099"/>
                    <a:chOff x="6101430" y="272919"/>
                    <a:chExt cx="3190245" cy="2361099"/>
                  </a:xfrm>
                </p:grpSpPr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3CBC1206-1AF0-5A6E-4713-A22E8D6A82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01430" y="272919"/>
                      <a:ext cx="3190245" cy="859810"/>
                      <a:chOff x="6101430" y="272919"/>
                      <a:chExt cx="3190245" cy="859810"/>
                    </a:xfrm>
                  </p:grpSpPr>
                  <p:sp>
                    <p:nvSpPr>
                      <p:cNvPr id="13" name="Oval 12">
                        <a:extLst>
                          <a:ext uri="{FF2B5EF4-FFF2-40B4-BE49-F238E27FC236}">
                            <a16:creationId xmlns:a16="http://schemas.microsoft.com/office/drawing/2014/main" id="{253BB28F-CD53-420F-31CE-B60FC3B76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01430" y="272920"/>
                        <a:ext cx="859809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群</a:t>
                        </a:r>
                      </a:p>
                    </p:txBody>
                  </p:sp>
                  <p:sp>
                    <p:nvSpPr>
                      <p:cNvPr id="14" name="Oval 13">
                        <a:extLst>
                          <a:ext uri="{FF2B5EF4-FFF2-40B4-BE49-F238E27FC236}">
                            <a16:creationId xmlns:a16="http://schemas.microsoft.com/office/drawing/2014/main" id="{5219421B-313B-CD51-E678-5C71A2EDA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59073" y="272919"/>
                        <a:ext cx="1132602" cy="859809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dirty="0"/>
                          <a:t>子群</a:t>
                        </a:r>
                      </a:p>
                    </p:txBody>
                  </p:sp>
                  <p:cxnSp>
                    <p:nvCxnSpPr>
                      <p:cNvPr id="15" name="Straight Arrow Connector 14">
                        <a:extLst>
                          <a:ext uri="{FF2B5EF4-FFF2-40B4-BE49-F238E27FC236}">
                            <a16:creationId xmlns:a16="http://schemas.microsoft.com/office/drawing/2014/main" id="{836FB204-943B-7A3B-B4F9-D1A774ACFD0F}"/>
                          </a:ext>
                        </a:extLst>
                      </p:cNvPr>
                      <p:cNvCxnSpPr>
                        <a:stCxn id="13" idx="6"/>
                        <a:endCxn id="14" idx="2"/>
                      </p:cNvCxnSpPr>
                      <p:nvPr/>
                    </p:nvCxnSpPr>
                    <p:spPr>
                      <a:xfrm flipV="1">
                        <a:off x="6961239" y="702824"/>
                        <a:ext cx="1197834" cy="1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3">
                        <a:schemeClr val="accent4"/>
                      </a:lnRef>
                      <a:fillRef idx="0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66AD374-499B-0D9B-C5C4-90D03536A73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1689" y="379657"/>
                        <a:ext cx="1107996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kumimoji="1" lang="zh-CN" altLang="en-US" dirty="0"/>
                          <a:t>子集</a:t>
                        </a:r>
                        <a:endParaRPr kumimoji="1" lang="en-US" altLang="zh-CN" dirty="0"/>
                      </a:p>
                      <a:p>
                        <a:pPr algn="ctr"/>
                        <a:r>
                          <a:rPr kumimoji="1" lang="zh-CN" altLang="en-US" dirty="0"/>
                          <a:t>运算满足</a:t>
                        </a:r>
                      </a:p>
                    </p:txBody>
                  </p:sp>
                </p:grp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8E41E81-6BD3-0604-93CF-E0F3B78EEA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8168" y="1197612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65314DC-DF7B-49B5-B94A-D4726BE260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02208" y="1225777"/>
                      <a:ext cx="64633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逆元</a:t>
                      </a:r>
                      <a:endParaRPr kumimoji="1" lang="en-US" altLang="zh-CN" dirty="0">
                        <a:solidFill>
                          <a:schemeClr val="accent1"/>
                        </a:solidFill>
                      </a:endParaRPr>
                    </a:p>
                    <a:p>
                      <a:r>
                        <a:rPr kumimoji="1" lang="zh-CN" altLang="en-US" dirty="0">
                          <a:solidFill>
                            <a:schemeClr val="accent1"/>
                          </a:solidFill>
                        </a:rPr>
                        <a:t>幺元</a:t>
                      </a:r>
                    </a:p>
                  </p:txBody>
                </p:sp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3348E6A7-20D2-274D-FEDF-1F82A56837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55" y="1078173"/>
                      <a:ext cx="1217057" cy="1555845"/>
                      <a:chOff x="7244555" y="1078173"/>
                      <a:chExt cx="1217057" cy="1555845"/>
                    </a:xfrm>
                  </p:grpSpPr>
                  <p:sp>
                    <p:nvSpPr>
                      <p:cNvPr id="5" name="Freeform 4">
                        <a:extLst>
                          <a:ext uri="{FF2B5EF4-FFF2-40B4-BE49-F238E27FC236}">
                            <a16:creationId xmlns:a16="http://schemas.microsoft.com/office/drawing/2014/main" id="{E741205C-40D0-2C5E-5111-8749A06F3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74257" y="1078173"/>
                        <a:ext cx="1187355" cy="1555845"/>
                      </a:xfrm>
                      <a:custGeom>
                        <a:avLst/>
                        <a:gdLst>
                          <a:gd name="connsiteX0" fmla="*/ 0 w 1187355"/>
                          <a:gd name="connsiteY0" fmla="*/ 1555845 h 1555845"/>
                          <a:gd name="connsiteX1" fmla="*/ 777922 w 1187355"/>
                          <a:gd name="connsiteY1" fmla="*/ 1405720 h 1555845"/>
                          <a:gd name="connsiteX2" fmla="*/ 586853 w 1187355"/>
                          <a:gd name="connsiteY2" fmla="*/ 968991 h 1555845"/>
                          <a:gd name="connsiteX3" fmla="*/ 1132764 w 1187355"/>
                          <a:gd name="connsiteY3" fmla="*/ 1091821 h 1555845"/>
                          <a:gd name="connsiteX4" fmla="*/ 846161 w 1187355"/>
                          <a:gd name="connsiteY4" fmla="*/ 627797 h 1555845"/>
                          <a:gd name="connsiteX5" fmla="*/ 1132764 w 1187355"/>
                          <a:gd name="connsiteY5" fmla="*/ 696036 h 1555845"/>
                          <a:gd name="connsiteX6" fmla="*/ 1187355 w 1187355"/>
                          <a:gd name="connsiteY6" fmla="*/ 0 h 15558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187355" h="1555845">
                            <a:moveTo>
                              <a:pt x="0" y="1555845"/>
                            </a:moveTo>
                            <a:lnTo>
                              <a:pt x="777922" y="1405720"/>
                            </a:lnTo>
                            <a:lnTo>
                              <a:pt x="586853" y="968991"/>
                            </a:lnTo>
                            <a:lnTo>
                              <a:pt x="1132764" y="1091821"/>
                            </a:lnTo>
                            <a:lnTo>
                              <a:pt x="846161" y="627797"/>
                            </a:lnTo>
                            <a:lnTo>
                              <a:pt x="1132764" y="696036"/>
                            </a:lnTo>
                            <a:lnTo>
                              <a:pt x="1187355" y="0"/>
                            </a:lnTo>
                          </a:path>
                        </a:pathLst>
                      </a:cu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7A4FE0F8-EC5E-601F-363E-09FC43B3E2E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44555" y="2122795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判定</a:t>
                        </a:r>
                      </a:p>
                    </p:txBody>
                  </p:sp>
                </p:grpSp>
              </p:grp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7AEB01F-F52B-3147-3142-75ECDD092A87}"/>
                      </a:ext>
                    </a:extLst>
                  </p:cNvPr>
                  <p:cNvSpPr txBox="1"/>
                  <p:nvPr/>
                </p:nvSpPr>
                <p:spPr>
                  <a:xfrm>
                    <a:off x="6085369" y="175904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A038205-9436-7DE1-87C5-E03C8536B471}"/>
                      </a:ext>
                    </a:extLst>
                  </p:cNvPr>
                  <p:cNvSpPr txBox="1"/>
                  <p:nvPr/>
                </p:nvSpPr>
                <p:spPr>
                  <a:xfrm>
                    <a:off x="8255602" y="1780491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>
                        <a:solidFill>
                          <a:srgbClr val="00B050"/>
                        </a:solidFill>
                      </a:rPr>
                      <a:t>封闭性</a:t>
                    </a:r>
                  </a:p>
                </p:txBody>
              </p:sp>
              <p:sp>
                <p:nvSpPr>
                  <p:cNvPr id="10" name="Arc 9">
                    <a:extLst>
                      <a:ext uri="{FF2B5EF4-FFF2-40B4-BE49-F238E27FC236}">
                        <a16:creationId xmlns:a16="http://schemas.microsoft.com/office/drawing/2014/main" id="{D766E2BD-683E-7E55-C92B-C09E63C4320E}"/>
                      </a:ext>
                    </a:extLst>
                  </p:cNvPr>
                  <p:cNvSpPr/>
                  <p:nvPr/>
                </p:nvSpPr>
                <p:spPr>
                  <a:xfrm rot="14950370">
                    <a:off x="7981060" y="188512"/>
                    <a:ext cx="1187355" cy="704249"/>
                  </a:xfrm>
                  <a:prstGeom prst="arc">
                    <a:avLst>
                      <a:gd name="adj1" fmla="val 16200000"/>
                      <a:gd name="adj2" fmla="val 4266392"/>
                    </a:avLst>
                  </a:prstGeom>
                  <a:noFill/>
                  <a:ln w="38100">
                    <a:headEnd type="none" w="med" len="med"/>
                    <a:tailEnd type="triangl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EBE55A8-7746-56AF-5D9F-DD13489FC982}"/>
                      </a:ext>
                    </a:extLst>
                  </p:cNvPr>
                  <p:cNvSpPr txBox="1"/>
                  <p:nvPr/>
                </p:nvSpPr>
                <p:spPr>
                  <a:xfrm>
                    <a:off x="7970293" y="13647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交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460407D-A176-71FE-5832-ED171ED7C3D2}"/>
                    </a:ext>
                  </a:extLst>
                </p:cNvPr>
                <p:cNvGrpSpPr/>
                <p:nvPr/>
              </p:nvGrpSpPr>
              <p:grpSpPr>
                <a:xfrm>
                  <a:off x="6047282" y="208072"/>
                  <a:ext cx="3727788" cy="372550"/>
                  <a:chOff x="6047282" y="208072"/>
                  <a:chExt cx="3727788" cy="372550"/>
                </a:xfrm>
              </p:grpSpPr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EA817CBF-FF2B-0AB6-DBEE-7F8845F6B1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7282" y="383666"/>
                    <a:ext cx="3096718" cy="90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2"/>
                  </a:lnRef>
                  <a:fillRef idx="0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BF6F4EE-F9D0-6A98-AACA-B89C6C21DFA4}"/>
                      </a:ext>
                    </a:extLst>
                  </p:cNvPr>
                  <p:cNvSpPr txBox="1"/>
                  <p:nvPr/>
                </p:nvSpPr>
                <p:spPr>
                  <a:xfrm>
                    <a:off x="8517183" y="2112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作用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AB164B91-685A-CC3D-BFFE-D9F7016F5E1C}"/>
                      </a:ext>
                    </a:extLst>
                  </p:cNvPr>
                  <p:cNvSpPr txBox="1"/>
                  <p:nvPr/>
                </p:nvSpPr>
                <p:spPr>
                  <a:xfrm>
                    <a:off x="9128739" y="208072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陪集</a:t>
                    </a: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AF5EB16-21DD-1EA9-EDC8-B35431EBB002}"/>
                  </a:ext>
                </a:extLst>
              </p:cNvPr>
              <p:cNvGrpSpPr/>
              <p:nvPr/>
            </p:nvGrpSpPr>
            <p:grpSpPr>
              <a:xfrm>
                <a:off x="8503909" y="626541"/>
                <a:ext cx="646331" cy="714910"/>
                <a:chOff x="8503909" y="626541"/>
                <a:chExt cx="646331" cy="714910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DE258EEB-E849-597A-BA16-37F7323C3AC8}"/>
                    </a:ext>
                  </a:extLst>
                </p:cNvPr>
                <p:cNvSpPr txBox="1"/>
                <p:nvPr/>
              </p:nvSpPr>
              <p:spPr>
                <a:xfrm>
                  <a:off x="8503909" y="972119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/>
                    <a:t>指数</a:t>
                  </a:r>
                </a:p>
              </p:txBody>
            </p:sp>
            <p:sp>
              <p:nvSpPr>
                <p:cNvPr id="85" name="Left Brace 84">
                  <a:extLst>
                    <a:ext uri="{FF2B5EF4-FFF2-40B4-BE49-F238E27FC236}">
                      <a16:creationId xmlns:a16="http://schemas.microsoft.com/office/drawing/2014/main" id="{114FC71F-7065-8F3A-F1B8-E7C023003000}"/>
                    </a:ext>
                  </a:extLst>
                </p:cNvPr>
                <p:cNvSpPr/>
                <p:nvPr/>
              </p:nvSpPr>
              <p:spPr>
                <a:xfrm rot="16200000">
                  <a:off x="8696440" y="533300"/>
                  <a:ext cx="286452" cy="472933"/>
                </a:xfrm>
                <a:prstGeom prst="leftBrace">
                  <a:avLst>
                    <a:gd name="adj1" fmla="val 89341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60F55-7999-E4ED-65C6-61B1331862E5}"/>
                </a:ext>
              </a:extLst>
            </p:cNvPr>
            <p:cNvSpPr txBox="1"/>
            <p:nvPr/>
          </p:nvSpPr>
          <p:spPr>
            <a:xfrm>
              <a:off x="7948628" y="133834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Lagrange</a:t>
              </a:r>
              <a:endParaRPr kumimoji="1" lang="zh-CN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F425FF1-B46F-764E-C2E1-8863FEF8E0D6}"/>
              </a:ext>
            </a:extLst>
          </p:cNvPr>
          <p:cNvSpPr txBox="1"/>
          <p:nvPr/>
        </p:nvSpPr>
        <p:spPr>
          <a:xfrm>
            <a:off x="709684" y="1228299"/>
            <a:ext cx="4237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如果让商集上加上运算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我们就可以定义</a:t>
            </a:r>
            <a:endParaRPr kumimoji="1" lang="en-US" altLang="zh-CN" dirty="0"/>
          </a:p>
          <a:p>
            <a:r>
              <a:rPr kumimoji="1" lang="zh-CN" altLang="en-US" dirty="0"/>
              <a:t>更多好东西了</a:t>
            </a:r>
            <a:r>
              <a:rPr kumimoji="1" lang="en-US" altLang="zh-CN" dirty="0"/>
              <a:t>(</a:t>
            </a:r>
            <a:r>
              <a:rPr kumimoji="1" lang="zh-CN" altLang="en-US" dirty="0"/>
              <a:t>商群</a:t>
            </a:r>
            <a:r>
              <a:rPr kumimoji="1" lang="en-US" altLang="zh-CN" dirty="0"/>
              <a:t>).</a:t>
            </a:r>
            <a:r>
              <a:rPr kumimoji="1" lang="zh-CN" altLang="en-US" dirty="0"/>
              <a:t>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7DCFED-262F-606F-5E6C-64B8FE918F36}"/>
              </a:ext>
            </a:extLst>
          </p:cNvPr>
          <p:cNvSpPr/>
          <p:nvPr/>
        </p:nvSpPr>
        <p:spPr>
          <a:xfrm>
            <a:off x="7718837" y="2347694"/>
            <a:ext cx="1132602" cy="8598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正规子群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5894B6-0D97-A801-1094-D39E792E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50" y="1941660"/>
            <a:ext cx="2425700" cy="622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410385-6B8D-68A3-33EC-5442077D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77" y="2029557"/>
            <a:ext cx="1739900" cy="546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462733-8042-40E9-0515-A925A451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50" y="2575657"/>
            <a:ext cx="4305300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0D2C21-8FBF-0C53-AF2D-7D07FE29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50" y="3223357"/>
            <a:ext cx="1397000" cy="50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09E439-C271-79FA-72D5-2B549EDBF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850" y="3310348"/>
            <a:ext cx="3797300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751E9B-CC57-B82E-D659-766122EF3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350" y="3837144"/>
            <a:ext cx="1828800" cy="482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DD1BAF-8630-D23B-71AF-FA9081C1E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203" y="3836234"/>
            <a:ext cx="3987800" cy="4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A78806-647B-ECF2-92C1-440A4B0AA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931" y="4336683"/>
            <a:ext cx="927100" cy="5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A06BC6C-DFF5-01C6-FB28-65710F09D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5402" y="4426605"/>
            <a:ext cx="1206500" cy="40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8D110DD-67C9-8190-3EFC-D2A435ECB0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5402" y="4939866"/>
            <a:ext cx="1155700" cy="457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8DC36-B39B-BE26-B7CD-9086544AC0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877" y="4481924"/>
            <a:ext cx="546100" cy="838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B4AF55-0BF2-053D-92D4-5EB0C04320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752" y="4571566"/>
            <a:ext cx="1866900" cy="596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BFFF49-4A2D-D0BC-FEE8-FB5250F3AC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0847" y="5369975"/>
            <a:ext cx="2108200" cy="571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C5B597-3448-A62E-1732-1D63F8F56A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3449" y="5422370"/>
            <a:ext cx="1257300" cy="431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A922AD-34D5-7ABC-5D31-D40F5E47C0EC}"/>
              </a:ext>
            </a:extLst>
          </p:cNvPr>
          <p:cNvSpPr txBox="1"/>
          <p:nvPr/>
        </p:nvSpPr>
        <p:spPr>
          <a:xfrm>
            <a:off x="2525410" y="548483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31199A4-ABF9-3457-6E74-2341B24C3A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05659" y="5426548"/>
            <a:ext cx="520700" cy="444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D660686-250A-EAD3-7D86-3D46245919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7157" y="5388448"/>
            <a:ext cx="596900" cy="520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BF8EF8C-CDAD-1976-EB47-A847A9E46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81958" y="5909148"/>
            <a:ext cx="299458" cy="3693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718D1F-9279-547E-E618-6B8C1465F5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3657" y="5941475"/>
            <a:ext cx="242234" cy="3720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8E306E-8563-70EF-0A77-A44BEA84B6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41838" y="5365046"/>
            <a:ext cx="1587500" cy="571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B6EEC7-8641-6193-8988-434CAEC294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34793" y="5395504"/>
            <a:ext cx="2057400" cy="596069"/>
          </a:xfrm>
          <a:prstGeom prst="rect">
            <a:avLst/>
          </a:prstGeom>
        </p:spPr>
      </p:pic>
      <p:sp>
        <p:nvSpPr>
          <p:cNvPr id="55" name="Cloud Callout 54">
            <a:extLst>
              <a:ext uri="{FF2B5EF4-FFF2-40B4-BE49-F238E27FC236}">
                <a16:creationId xmlns:a16="http://schemas.microsoft.com/office/drawing/2014/main" id="{0BDF464A-7D0F-41E9-8728-7B29E6ABC40C}"/>
              </a:ext>
            </a:extLst>
          </p:cNvPr>
          <p:cNvSpPr/>
          <p:nvPr/>
        </p:nvSpPr>
        <p:spPr>
          <a:xfrm>
            <a:off x="6368979" y="4518044"/>
            <a:ext cx="2523214" cy="599614"/>
          </a:xfrm>
          <a:prstGeom prst="cloudCallout">
            <a:avLst>
              <a:gd name="adj1" fmla="val 19734"/>
              <a:gd name="adj2" fmla="val 1091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和</a:t>
            </a:r>
            <a:r>
              <a:rPr kumimoji="1" lang="zh-CN" altLang="en-US" sz="1200" dirty="0"/>
              <a:t>矩阵的相似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合同一样</a:t>
            </a:r>
            <a:r>
              <a:rPr kumimoji="1" lang="en-US" altLang="zh-CN" sz="1200" dirty="0"/>
              <a:t>!</a:t>
            </a:r>
            <a:r>
              <a:rPr kumimoji="1" lang="zh-CN" altLang="en-US" sz="1200" dirty="0"/>
              <a:t> 事实上是很广泛的</a:t>
            </a:r>
          </a:p>
        </p:txBody>
      </p:sp>
    </p:spTree>
    <p:extLst>
      <p:ext uri="{BB962C8B-B14F-4D97-AF65-F5344CB8AC3E}">
        <p14:creationId xmlns:p14="http://schemas.microsoft.com/office/powerpoint/2010/main" val="344583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DFBA2-F830-BDEB-519A-CD9D108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0C39F6-0AB6-8E94-5D31-8BD31C6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</a:t>
            </a:r>
            <a:r>
              <a:rPr kumimoji="1" lang="en-US" altLang="zh-CN" dirty="0"/>
              <a:t>:</a:t>
            </a:r>
            <a:r>
              <a:rPr kumimoji="1" lang="zh-CN" altLang="en-US" dirty="0"/>
              <a:t> 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C0C222-EFB1-1214-7510-5D8FD62BAF83}"/>
              </a:ext>
            </a:extLst>
          </p:cNvPr>
          <p:cNvGrpSpPr/>
          <p:nvPr/>
        </p:nvGrpSpPr>
        <p:grpSpPr>
          <a:xfrm>
            <a:off x="3743985" y="1705376"/>
            <a:ext cx="2552416" cy="2619306"/>
            <a:chOff x="6636512" y="365429"/>
            <a:chExt cx="2552416" cy="261930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7AB2C8-58F8-A3E5-56F5-F6BC9844A9A5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2813BA4-C312-FA71-C9C0-66F45D51A7FE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F66983B-112E-1AE4-ADAD-FC30902ABD5C}"/>
                  </a:ext>
                </a:extLst>
              </p:cNvPr>
              <p:cNvCxnSpPr>
                <a:stCxn id="27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D3E044F-2B5C-D79D-59CF-2567ED6A5D7B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277210-3480-B1FD-84A3-83EB2714359F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4E29AC-6216-DE34-CF98-7E4D7846AB69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227ED-63DE-A0E4-8DB0-C267F103394E}"/>
                </a:ext>
              </a:extLst>
            </p:cNvPr>
            <p:cNvCxnSpPr>
              <a:stCxn id="29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5E95AC-03A1-6ABE-173F-13793D3DEC9B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FADEA9-3B86-EE05-66EE-3B1FEE4E62BB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215A21-9A30-0262-F754-891914C3B219}"/>
                </a:ext>
              </a:extLst>
            </p:cNvPr>
            <p:cNvCxnSpPr>
              <a:stCxn id="23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E7104C-F712-AD76-D837-9527EB80D714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28641D-8845-E965-794D-2DA035484EF1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620C1F-6666-1275-782C-02035DF9A13E}"/>
              </a:ext>
            </a:extLst>
          </p:cNvPr>
          <p:cNvSpPr txBox="1"/>
          <p:nvPr/>
        </p:nvSpPr>
        <p:spPr>
          <a:xfrm>
            <a:off x="3321501" y="2860370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幺元唯一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如果有逆元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唯一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7CE96E-5FCC-4A4D-4B69-76590CFA194F}"/>
              </a:ext>
            </a:extLst>
          </p:cNvPr>
          <p:cNvGrpSpPr/>
          <p:nvPr/>
        </p:nvGrpSpPr>
        <p:grpSpPr>
          <a:xfrm>
            <a:off x="2822755" y="2163835"/>
            <a:ext cx="1811217" cy="2204325"/>
            <a:chOff x="2822755" y="2163835"/>
            <a:chExt cx="1811217" cy="2204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9CE1B-409A-7CBD-5CEE-4DF5FCA372B1}"/>
                </a:ext>
              </a:extLst>
            </p:cNvPr>
            <p:cNvSpPr txBox="1"/>
            <p:nvPr/>
          </p:nvSpPr>
          <p:spPr>
            <a:xfrm>
              <a:off x="3743985" y="389274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CN" sz="1100" dirty="0"/>
                <a:t>满足</a:t>
              </a:r>
              <a:r>
                <a:rPr kumimoji="1" lang="zh-CN" altLang="en-US" sz="1100" dirty="0"/>
                <a:t>消去律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3694A-8A4D-F8F4-8B0B-CF38E81400E4}"/>
                </a:ext>
              </a:extLst>
            </p:cNvPr>
            <p:cNvSpPr txBox="1"/>
            <p:nvPr/>
          </p:nvSpPr>
          <p:spPr>
            <a:xfrm>
              <a:off x="3439021" y="4106550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左右可解且唯一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BD96EA-E8D1-4055-204F-76F4E8EF65BE}"/>
                </a:ext>
              </a:extLst>
            </p:cNvPr>
            <p:cNvSpPr/>
            <p:nvPr/>
          </p:nvSpPr>
          <p:spPr>
            <a:xfrm>
              <a:off x="2939109" y="2163835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79E9D7-6475-1605-8221-BBE1182FFC3A}"/>
                </a:ext>
              </a:extLst>
            </p:cNvPr>
            <p:cNvSpPr txBox="1"/>
            <p:nvPr/>
          </p:nvSpPr>
          <p:spPr>
            <a:xfrm>
              <a:off x="2822755" y="351220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5B968E9-EEA6-709A-B7D2-B6D42E1311F0}"/>
                </a:ext>
              </a:extLst>
            </p:cNvPr>
            <p:cNvSpPr/>
            <p:nvPr/>
          </p:nvSpPr>
          <p:spPr>
            <a:xfrm>
              <a:off x="3351903" y="2182545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0BD4DB-4A4B-8CE4-F88C-E2F0A0C1E09F}"/>
                </a:ext>
              </a:extLst>
            </p:cNvPr>
            <p:cNvSpPr txBox="1"/>
            <p:nvPr/>
          </p:nvSpPr>
          <p:spPr>
            <a:xfrm>
              <a:off x="3099381" y="255129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9A061-2018-9B7B-4BD4-CC6237F4A132}"/>
              </a:ext>
            </a:extLst>
          </p:cNvPr>
          <p:cNvGrpSpPr/>
          <p:nvPr/>
        </p:nvGrpSpPr>
        <p:grpSpPr>
          <a:xfrm>
            <a:off x="4358704" y="4299957"/>
            <a:ext cx="1649447" cy="809189"/>
            <a:chOff x="4358704" y="4299957"/>
            <a:chExt cx="1649447" cy="8091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7CCB7B-4E8B-0831-6231-0C3518AAA4D4}"/>
                </a:ext>
              </a:extLst>
            </p:cNvPr>
            <p:cNvSpPr/>
            <p:nvPr/>
          </p:nvSpPr>
          <p:spPr>
            <a:xfrm>
              <a:off x="4358704" y="4309538"/>
              <a:ext cx="336267" cy="3180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阶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337EE9-C05F-4A8D-E639-90C881E9F212}"/>
                </a:ext>
              </a:extLst>
            </p:cNvPr>
            <p:cNvSpPr/>
            <p:nvPr/>
          </p:nvSpPr>
          <p:spPr>
            <a:xfrm>
              <a:off x="4732982" y="4299957"/>
              <a:ext cx="764182" cy="19026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/>
                <a:t>元素之阶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5FEB21-2EB9-5647-AEA4-D365FDEFEB93}"/>
                </a:ext>
              </a:extLst>
            </p:cNvPr>
            <p:cNvSpPr txBox="1"/>
            <p:nvPr/>
          </p:nvSpPr>
          <p:spPr>
            <a:xfrm>
              <a:off x="4694971" y="4508982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CC4B660-C0C2-B59B-F8C5-68CD35B92D39}"/>
              </a:ext>
            </a:extLst>
          </p:cNvPr>
          <p:cNvSpPr txBox="1"/>
          <p:nvPr/>
        </p:nvSpPr>
        <p:spPr>
          <a:xfrm>
            <a:off x="1473576" y="5393604"/>
            <a:ext cx="644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今天</a:t>
            </a:r>
            <a:r>
              <a:rPr kumimoji="1" lang="en-US" altLang="zh-CN" dirty="0"/>
              <a:t>:</a:t>
            </a:r>
            <a:r>
              <a:rPr kumimoji="1" lang="zh-CN" altLang="en-US" dirty="0"/>
              <a:t> 凑近看一看群</a:t>
            </a:r>
            <a:r>
              <a:rPr kumimoji="1" lang="en-US" altLang="zh-CN" dirty="0"/>
              <a:t>,</a:t>
            </a:r>
            <a:r>
              <a:rPr kumimoji="1" lang="zh-CN" altLang="en-US" dirty="0"/>
              <a:t> 因为其性质太好可以给我们提供很多例子</a:t>
            </a:r>
          </a:p>
        </p:txBody>
      </p:sp>
    </p:spTree>
    <p:extLst>
      <p:ext uri="{BB962C8B-B14F-4D97-AF65-F5344CB8AC3E}">
        <p14:creationId xmlns:p14="http://schemas.microsoft.com/office/powerpoint/2010/main" val="32552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正规子群的内容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13B425-9F0A-9882-ADC9-712A443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2358"/>
            <a:ext cx="32639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8147F-ABB2-3445-3FA5-3A2BDB6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1" y="1510239"/>
            <a:ext cx="27559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44D38E-47C0-7F3C-F1ED-6941C003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9237">
            <a:off x="706419" y="2017433"/>
            <a:ext cx="23368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AF7AA-B2D1-76C2-467E-894592ECA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69" y="2048304"/>
            <a:ext cx="1562100" cy="444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802345-8F31-0C44-EB9D-14CCD3BD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283" y="2492804"/>
            <a:ext cx="1485900" cy="4953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5127A71E-BDBF-DEC9-9805-FE61DCCE9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3000619"/>
            <a:ext cx="3390900" cy="5461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B8C018F-3379-219F-02EC-25BC6102F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" y="3537426"/>
            <a:ext cx="6400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正规子群的判定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13B425-9F0A-9882-ADC9-712A443E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62358"/>
            <a:ext cx="32639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8147F-ABB2-3445-3FA5-3A2BDB6C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1" y="1510239"/>
            <a:ext cx="27559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44D38E-47C0-7F3C-F1ED-6941C003A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9237">
            <a:off x="706419" y="2017433"/>
            <a:ext cx="233680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AF7AA-B2D1-76C2-467E-894592ECA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69" y="2048304"/>
            <a:ext cx="1562100" cy="444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802345-8F31-0C44-EB9D-14CCD3BD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283" y="2492804"/>
            <a:ext cx="1485900" cy="49530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309" y="3207503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900" y="3678961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5347" y="3742799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501" y="4205881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9571" y="4218581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7673" y="4797582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1057" y="5435982"/>
            <a:ext cx="6388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CB4CF3-0168-E5C2-7AB6-256D5F3E9A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5706" y="4317780"/>
            <a:ext cx="1676400" cy="55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B87897-147D-D8CE-53F7-88EEF93BAB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0849" y="4951458"/>
            <a:ext cx="3543300" cy="711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2D6CEB-8999-F45D-B061-AAA119BC8D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3323" y="3768551"/>
            <a:ext cx="5308600" cy="52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64B07C-6CCA-3B1F-C413-8B67AF0BA6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0716" y="4276933"/>
            <a:ext cx="5842000" cy="5969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F4AE24E-3CCC-E1EC-B34D-9C8078C104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0716" y="4951458"/>
            <a:ext cx="812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296374-D26D-8885-9612-49414884A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326" y="3779357"/>
            <a:ext cx="1016000" cy="482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903FC5B-BED5-8F41-8876-337874C708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2683" y="3733814"/>
            <a:ext cx="3860800" cy="622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0D1AB-420A-F9A4-4045-5AC3639106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1212" y="4405854"/>
            <a:ext cx="25019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740F5C-7B0B-1BA5-DE47-EC428C8134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1366" y="5560191"/>
            <a:ext cx="2908300" cy="5969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2FF3EF0-589A-4EFB-B273-38E9BE490E40}"/>
              </a:ext>
            </a:extLst>
          </p:cNvPr>
          <p:cNvSpPr txBox="1"/>
          <p:nvPr/>
        </p:nvSpPr>
        <p:spPr>
          <a:xfrm>
            <a:off x="1396160" y="59697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得证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D51FA1B-D889-65EB-0F58-D437612A21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1218" y="3925543"/>
            <a:ext cx="3064915" cy="5071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4D8B99-FF84-5A7D-54B3-1E0BE4D89E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0378" y="4339137"/>
            <a:ext cx="41021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99BF92-4AA9-09BD-2FF3-DC3F24AB5529}"/>
                  </a:ext>
                </a:extLst>
              </p:cNvPr>
              <p:cNvSpPr txBox="1"/>
              <p:nvPr/>
            </p:nvSpPr>
            <p:spPr>
              <a:xfrm>
                <a:off x="5642054" y="4437676"/>
                <a:ext cx="449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99BF92-4AA9-09BD-2FF3-DC3F24AB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054" y="4437676"/>
                <a:ext cx="4491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71AB10D-3C1D-8B54-2F0E-734312AA60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4977" y="4917357"/>
            <a:ext cx="5588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正规子群等价条件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77119-E697-9A6F-A325-FCC6CFDB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" y="953596"/>
            <a:ext cx="41021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3409D-544A-7C82-9B6D-2C4CBF199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76" y="1425054"/>
            <a:ext cx="12827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2CCD0F-7CB6-2664-7A02-2A779ED31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323" y="1488892"/>
            <a:ext cx="2590800" cy="49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5D4323-D7EC-5397-B8E4-1FD65CA4F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7" y="1951974"/>
            <a:ext cx="1943100" cy="571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DAC74F-7CCC-8D28-C8B4-6DFA13FA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547" y="1964674"/>
            <a:ext cx="2476500" cy="546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481820-925D-86D5-7CD9-374BA8EB1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649" y="2543675"/>
            <a:ext cx="4508500" cy="698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EE06F6-BC93-276A-F943-2BD76D3F9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33" y="3182075"/>
            <a:ext cx="63881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783AA3-34FD-B489-BB01-12063B724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26" y="3677757"/>
            <a:ext cx="16002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519DE-1BD5-1202-5107-9AF0A4C01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271" y="3779695"/>
            <a:ext cx="1028700" cy="546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A9E34C5-2F20-A33E-2B05-095C029B0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0185" y="4344776"/>
            <a:ext cx="5994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0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D22D8CC-0BF0-A020-F213-30E7A9DCC131}"/>
              </a:ext>
            </a:extLst>
          </p:cNvPr>
          <p:cNvGrpSpPr/>
          <p:nvPr/>
        </p:nvGrpSpPr>
        <p:grpSpPr>
          <a:xfrm>
            <a:off x="4813348" y="67690"/>
            <a:ext cx="4406182" cy="3139813"/>
            <a:chOff x="4813348" y="67690"/>
            <a:chExt cx="4406182" cy="31398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C6EC7C-CC98-4469-9E3F-AA1FBF3D4FE7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C4A4323-1293-4F1F-5D3F-233433347D79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2687059"/>
                <a:chOff x="4813348" y="67690"/>
                <a:chExt cx="4406182" cy="268705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2597A53-2FBD-9526-B9AE-246C027D4163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361257" cy="2687059"/>
                  <a:chOff x="4813348" y="67690"/>
                  <a:chExt cx="4361257" cy="2687059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B948434C-1233-1EB9-B5E1-D93320E610F5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5413813" y="-65548"/>
                    <a:chExt cx="4361257" cy="2687059"/>
                  </a:xfrm>
                </p:grpSpPr>
                <p:grpSp>
                  <p:nvGrpSpPr>
                    <p:cNvPr id="9" name="Group 8">
                      <a:extLst>
                        <a:ext uri="{FF2B5EF4-FFF2-40B4-BE49-F238E27FC236}">
                          <a16:creationId xmlns:a16="http://schemas.microsoft.com/office/drawing/2014/main" id="{FADE2621-B630-6948-5F60-956C6B4F75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13813" y="-65548"/>
                      <a:ext cx="3206306" cy="2687059"/>
                      <a:chOff x="6085369" y="-53041"/>
                      <a:chExt cx="3206306" cy="2687059"/>
                    </a:xfrm>
                  </p:grpSpPr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595A1544-F92E-5FB6-1491-42BF7D6648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01430" y="272919"/>
                        <a:ext cx="3190245" cy="2361099"/>
                        <a:chOff x="6101430" y="272919"/>
                        <a:chExt cx="3190245" cy="2361099"/>
                      </a:xfrm>
                    </p:grpSpPr>
                    <p:grpSp>
                      <p:nvGrpSpPr>
                        <p:cNvPr id="12" name="Group 11">
                          <a:extLst>
                            <a:ext uri="{FF2B5EF4-FFF2-40B4-BE49-F238E27FC236}">
                              <a16:creationId xmlns:a16="http://schemas.microsoft.com/office/drawing/2014/main" id="{3CBC1206-1AF0-5A6E-4713-A22E8D6A82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859810"/>
                          <a:chOff x="6101430" y="272919"/>
                          <a:chExt cx="3190245" cy="859810"/>
                        </a:xfrm>
                      </p:grpSpPr>
                      <p:sp>
                        <p:nvSpPr>
                          <p:cNvPr id="13" name="Oval 12">
                            <a:extLst>
                              <a:ext uri="{FF2B5EF4-FFF2-40B4-BE49-F238E27FC236}">
                                <a16:creationId xmlns:a16="http://schemas.microsoft.com/office/drawing/2014/main" id="{253BB28F-CD53-420F-31CE-B60FC3B76A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01430" y="272920"/>
                            <a:ext cx="859809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群</a:t>
                            </a:r>
                          </a:p>
                        </p:txBody>
                      </p:sp>
                      <p:sp>
                        <p:nvSpPr>
                          <p:cNvPr id="14" name="Oval 13">
                            <a:extLst>
                              <a:ext uri="{FF2B5EF4-FFF2-40B4-BE49-F238E27FC236}">
                                <a16:creationId xmlns:a16="http://schemas.microsoft.com/office/drawing/2014/main" id="{5219421B-313B-CD51-E678-5C71A2EDABD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59073" y="272919"/>
                            <a:ext cx="1132602" cy="859809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4"/>
                          </a:lnRef>
                          <a:fillRef idx="2">
                            <a:schemeClr val="accent4"/>
                          </a:fillRef>
                          <a:effectRef idx="1">
                            <a:schemeClr val="accent4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子群</a:t>
                            </a:r>
                          </a:p>
                        </p:txBody>
                      </p:sp>
                      <p:cxnSp>
                        <p:nvCxnSpPr>
                          <p:cNvPr id="15" name="Straight Arrow Connector 14">
                            <a:extLst>
                              <a:ext uri="{FF2B5EF4-FFF2-40B4-BE49-F238E27FC236}">
                                <a16:creationId xmlns:a16="http://schemas.microsoft.com/office/drawing/2014/main" id="{836FB204-943B-7A3B-B4F9-D1A774ACFD0F}"/>
                              </a:ext>
                            </a:extLst>
                          </p:cNvPr>
                          <p:cNvCxnSpPr>
                            <a:stCxn id="13" idx="6"/>
                            <a:endCxn id="14" idx="2"/>
                          </p:cNvCxnSpPr>
                          <p:nvPr/>
                        </p:nvCxnSpPr>
                        <p:spPr>
                          <a:xfrm flipV="1">
                            <a:off x="6961239" y="702824"/>
                            <a:ext cx="1197834" cy="1"/>
                          </a:xfrm>
                          <a:prstGeom prst="straightConnector1">
                            <a:avLst/>
                          </a:prstGeom>
                          <a:ln>
                            <a:tailEnd type="triangle"/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6" name="TextBox 15">
                            <a:extLst>
                              <a:ext uri="{FF2B5EF4-FFF2-40B4-BE49-F238E27FC236}">
                                <a16:creationId xmlns:a16="http://schemas.microsoft.com/office/drawing/2014/main" id="{E66AD374-499B-0D9B-C5C4-90D03536A73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91689" y="379657"/>
                            <a:ext cx="110799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kumimoji="1" lang="zh-CN" altLang="en-US" dirty="0"/>
                              <a:t>子集</a:t>
                            </a:r>
                            <a:endParaRPr kumimoji="1" lang="en-US" altLang="zh-CN" dirty="0"/>
                          </a:p>
                          <a:p>
                            <a:pPr algn="ctr"/>
                            <a:r>
                              <a:rPr kumimoji="1" lang="zh-CN" altLang="en-US" dirty="0"/>
                              <a:t>运算满足</a:t>
                            </a:r>
                          </a:p>
                        </p:txBody>
                      </p:sp>
                    </p:grp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E8E41E81-6BD3-0604-93CF-E0F3B78EEA9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208168" y="1197612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765314DC-DF7B-49B5-B94A-D4726BE2600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402208" y="1225777"/>
                          <a:ext cx="646331" cy="6463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逆元</a:t>
                          </a:r>
                          <a:endParaRPr kumimoji="1" lang="en-US" altLang="zh-CN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r>
                            <a:rPr kumimoji="1" lang="zh-CN" altLang="en-US" dirty="0">
                              <a:solidFill>
                                <a:schemeClr val="accent1"/>
                              </a:solidFill>
                            </a:rPr>
                            <a:t>幺元</a:t>
                          </a:r>
                        </a:p>
                      </p:txBody>
                    </p:sp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3348E6A7-20D2-274D-FEDF-1F82A56837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44555" y="1078173"/>
                          <a:ext cx="1217057" cy="1555845"/>
                          <a:chOff x="7244555" y="1078173"/>
                          <a:chExt cx="1217057" cy="1555845"/>
                        </a:xfrm>
                      </p:grpSpPr>
                      <p:sp>
                        <p:nvSpPr>
                          <p:cNvPr id="5" name="Freeform 4">
                            <a:extLst>
                              <a:ext uri="{FF2B5EF4-FFF2-40B4-BE49-F238E27FC236}">
                                <a16:creationId xmlns:a16="http://schemas.microsoft.com/office/drawing/2014/main" id="{E741205C-40D0-2C5E-5111-8749A06F36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74257" y="1078173"/>
                            <a:ext cx="1187355" cy="1555845"/>
                          </a:xfrm>
                          <a:custGeom>
                            <a:avLst/>
                            <a:gdLst>
                              <a:gd name="connsiteX0" fmla="*/ 0 w 1187355"/>
                              <a:gd name="connsiteY0" fmla="*/ 1555845 h 1555845"/>
                              <a:gd name="connsiteX1" fmla="*/ 777922 w 1187355"/>
                              <a:gd name="connsiteY1" fmla="*/ 1405720 h 1555845"/>
                              <a:gd name="connsiteX2" fmla="*/ 586853 w 1187355"/>
                              <a:gd name="connsiteY2" fmla="*/ 968991 h 1555845"/>
                              <a:gd name="connsiteX3" fmla="*/ 1132764 w 1187355"/>
                              <a:gd name="connsiteY3" fmla="*/ 1091821 h 1555845"/>
                              <a:gd name="connsiteX4" fmla="*/ 846161 w 1187355"/>
                              <a:gd name="connsiteY4" fmla="*/ 627797 h 1555845"/>
                              <a:gd name="connsiteX5" fmla="*/ 1132764 w 1187355"/>
                              <a:gd name="connsiteY5" fmla="*/ 696036 h 1555845"/>
                              <a:gd name="connsiteX6" fmla="*/ 1187355 w 1187355"/>
                              <a:gd name="connsiteY6" fmla="*/ 0 h 15558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1187355" h="1555845">
                                <a:moveTo>
                                  <a:pt x="0" y="1555845"/>
                                </a:moveTo>
                                <a:lnTo>
                                  <a:pt x="777922" y="1405720"/>
                                </a:lnTo>
                                <a:lnTo>
                                  <a:pt x="586853" y="968991"/>
                                </a:lnTo>
                                <a:lnTo>
                                  <a:pt x="1132764" y="1091821"/>
                                </a:lnTo>
                                <a:lnTo>
                                  <a:pt x="846161" y="627797"/>
                                </a:lnTo>
                                <a:lnTo>
                                  <a:pt x="1132764" y="696036"/>
                                </a:lnTo>
                                <a:lnTo>
                                  <a:pt x="1187355" y="0"/>
                                </a:lnTo>
                              </a:path>
                            </a:pathLst>
                          </a:custGeom>
                          <a:noFill/>
                          <a:ln w="38100">
                            <a:headEnd type="none" w="med" len="med"/>
                            <a:tailEnd type="triangle" w="med" len="med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kumimoji="1" lang="zh-CN" altLang="en-US"/>
                          </a:p>
                        </p:txBody>
                      </p:sp>
                      <p:sp>
                        <p:nvSpPr>
                          <p:cNvPr id="7" name="TextBox 6">
                            <a:extLst>
                              <a:ext uri="{FF2B5EF4-FFF2-40B4-BE49-F238E27FC236}">
                                <a16:creationId xmlns:a16="http://schemas.microsoft.com/office/drawing/2014/main" id="{7A4FE0F8-EC5E-601F-363E-09FC43B3E2E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244555" y="2122795"/>
                            <a:ext cx="646331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/>
                              <a:t>判定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47AEB01F-F52B-3147-3142-75ECDD092A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85369" y="1759049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35" name="TextBox 34">
                        <a:extLst>
                          <a:ext uri="{FF2B5EF4-FFF2-40B4-BE49-F238E27FC236}">
                            <a16:creationId xmlns:a16="http://schemas.microsoft.com/office/drawing/2014/main" id="{4A038205-9436-7DE1-87C5-E03C8536B4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55602" y="1780491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>
                            <a:solidFill>
                              <a:srgbClr val="00B050"/>
                            </a:solidFill>
                          </a:rPr>
                          <a:t>封闭性</a:t>
                        </a:r>
                      </a:p>
                    </p:txBody>
                  </p:sp>
                  <p:sp>
                    <p:nvSpPr>
                      <p:cNvPr id="10" name="Arc 9">
                        <a:extLst>
                          <a:ext uri="{FF2B5EF4-FFF2-40B4-BE49-F238E27FC236}">
                            <a16:creationId xmlns:a16="http://schemas.microsoft.com/office/drawing/2014/main" id="{D766E2BD-683E-7E55-C92B-C09E63C4320E}"/>
                          </a:ext>
                        </a:extLst>
                      </p:cNvPr>
                      <p:cNvSpPr/>
                      <p:nvPr/>
                    </p:nvSpPr>
                    <p:spPr>
                      <a:xfrm rot="14950370">
                        <a:off x="7981060" y="188512"/>
                        <a:ext cx="1187355" cy="704249"/>
                      </a:xfrm>
                      <a:prstGeom prst="arc">
                        <a:avLst>
                          <a:gd name="adj1" fmla="val 16200000"/>
                          <a:gd name="adj2" fmla="val 4266392"/>
                        </a:avLst>
                      </a:prstGeom>
                      <a:noFill/>
                      <a:ln w="38100">
                        <a:headEnd type="none" w="med" len="med"/>
                        <a:tailEnd type="triangle" w="med" len="me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 dirty="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FEBE55A8-7746-56AF-5D9F-DD13489FC98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70293" y="136478"/>
                        <a:ext cx="41549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交</a:t>
                        </a:r>
                      </a:p>
                    </p:txBody>
                  </p:sp>
                </p:grpSp>
                <p:grpSp>
                  <p:nvGrpSpPr>
                    <p:cNvPr id="58" name="Group 57">
                      <a:extLst>
                        <a:ext uri="{FF2B5EF4-FFF2-40B4-BE49-F238E27FC236}">
                          <a16:creationId xmlns:a16="http://schemas.microsoft.com/office/drawing/2014/main" id="{B460407D-A176-71FE-5832-ED171ED7C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47282" y="208072"/>
                      <a:ext cx="3727788" cy="372550"/>
                      <a:chOff x="6047282" y="208072"/>
                      <a:chExt cx="3727788" cy="372550"/>
                    </a:xfrm>
                  </p:grpSpPr>
                  <p:cxnSp>
                    <p:nvCxnSpPr>
                      <p:cNvPr id="54" name="Straight Arrow Connector 53">
                        <a:extLst>
                          <a:ext uri="{FF2B5EF4-FFF2-40B4-BE49-F238E27FC236}">
                            <a16:creationId xmlns:a16="http://schemas.microsoft.com/office/drawing/2014/main" id="{EA817CBF-FF2B-0AB6-DBEE-7F8845F6B19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047282" y="383666"/>
                        <a:ext cx="3096718" cy="907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accent2"/>
                      </a:lnRef>
                      <a:fillRef idx="0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5BF6F4EE-F9D0-6A98-AACA-B89C6C21DF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17183" y="211290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作用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AB164B91-685A-CC3D-BFFE-D9F7016F5E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28739" y="208072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陪集</a:t>
                        </a:r>
                      </a:p>
                    </p:txBody>
                  </p:sp>
                </p:grpSp>
              </p:grp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AF5EB16-21DD-1EA9-EDC8-B35431EBB002}"/>
                      </a:ext>
                    </a:extLst>
                  </p:cNvPr>
                  <p:cNvGrpSpPr/>
                  <p:nvPr/>
                </p:nvGrpSpPr>
                <p:grpSpPr>
                  <a:xfrm>
                    <a:off x="8503909" y="626541"/>
                    <a:ext cx="646331" cy="714910"/>
                    <a:chOff x="8503909" y="626541"/>
                    <a:chExt cx="646331" cy="71491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DE258EEB-E849-597A-BA16-37F7323C3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3909" y="972119"/>
                      <a:ext cx="6463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dirty="0"/>
                        <a:t>指数</a:t>
                      </a:r>
                    </a:p>
                  </p:txBody>
                </p:sp>
                <p:sp>
                  <p:nvSpPr>
                    <p:cNvPr id="85" name="Left Brace 84">
                      <a:extLst>
                        <a:ext uri="{FF2B5EF4-FFF2-40B4-BE49-F238E27FC236}">
                          <a16:creationId xmlns:a16="http://schemas.microsoft.com/office/drawing/2014/main" id="{114FC71F-7065-8F3A-F1B8-E7C02300300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696440" y="533300"/>
                      <a:ext cx="286452" cy="472933"/>
                    </a:xfrm>
                    <a:prstGeom prst="leftBrace">
                      <a:avLst>
                        <a:gd name="adj1" fmla="val 89341"/>
                        <a:gd name="adj2" fmla="val 5000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/>
                    </a:p>
                  </p:txBody>
                </p:sp>
              </p:grp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4760F55-7999-E4ED-65C6-61B1331862E5}"/>
                    </a:ext>
                  </a:extLst>
                </p:cNvPr>
                <p:cNvSpPr txBox="1"/>
                <p:nvPr/>
              </p:nvSpPr>
              <p:spPr>
                <a:xfrm>
                  <a:off x="8060238" y="767246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dirty="0"/>
                    <a:t>Lagrange</a:t>
                  </a:r>
                  <a:endParaRPr kumimoji="1" lang="zh-CN" altLang="en-US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3F7681B-300E-B80B-B8E1-DCE07F9B8706}"/>
                  </a:ext>
                </a:extLst>
              </p:cNvPr>
              <p:cNvSpPr/>
              <p:nvPr/>
            </p:nvSpPr>
            <p:spPr>
              <a:xfrm>
                <a:off x="7718837" y="2347694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正规子群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5FF0E-B30D-8EF6-98BD-1598E836F184}"/>
                </a:ext>
              </a:extLst>
            </p:cNvPr>
            <p:cNvCxnSpPr>
              <a:stCxn id="14" idx="5"/>
              <a:endCxn id="59" idx="0"/>
            </p:cNvCxnSpPr>
            <p:nvPr/>
          </p:nvCxnSpPr>
          <p:spPr>
            <a:xfrm>
              <a:off x="7853788" y="1127543"/>
              <a:ext cx="431350" cy="122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F58B99-6A61-AA95-94D1-53C702F1A744}"/>
                </a:ext>
              </a:extLst>
            </p:cNvPr>
            <p:cNvSpPr txBox="1"/>
            <p:nvPr/>
          </p:nvSpPr>
          <p:spPr>
            <a:xfrm>
              <a:off x="7740460" y="112090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</a:t>
              </a:r>
              <a:endParaRPr kumimoji="1" lang="zh-CN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9A6A861-7CE9-DEB2-5CA7-25D0A2AEDFB3}"/>
                </a:ext>
              </a:extLst>
            </p:cNvPr>
            <p:cNvSpPr txBox="1"/>
            <p:nvPr/>
          </p:nvSpPr>
          <p:spPr>
            <a:xfrm>
              <a:off x="8113910" y="208984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H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/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  <m:sSup>
                          <m:s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2E38CB8-709E-1D07-C184-B07B6AFEC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27" y="1567573"/>
                  <a:ext cx="959622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AF36807E-2A2B-5710-9D34-9DBD8490BB75}"/>
              </a:ext>
            </a:extLst>
          </p:cNvPr>
          <p:cNvSpPr/>
          <p:nvPr/>
        </p:nvSpPr>
        <p:spPr>
          <a:xfrm>
            <a:off x="7842915" y="3484120"/>
            <a:ext cx="1132602" cy="8598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商群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2EA26D-BD85-CFD1-8613-98B063E02173}"/>
              </a:ext>
            </a:extLst>
          </p:cNvPr>
          <p:cNvCxnSpPr>
            <a:stCxn id="59" idx="4"/>
            <a:endCxn id="55" idx="0"/>
          </p:cNvCxnSpPr>
          <p:nvPr/>
        </p:nvCxnSpPr>
        <p:spPr>
          <a:xfrm>
            <a:off x="8285138" y="3207503"/>
            <a:ext cx="124078" cy="27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6319114-9B48-563A-814C-4B5B94E77D3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208" y="3690917"/>
            <a:ext cx="7037219" cy="5041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0E0908-B4DB-85A8-701C-A76D3DAA6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187" y="4194814"/>
            <a:ext cx="3040868" cy="42940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14D4EE-074C-9FE9-2EFB-4578E516E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695" y="4558785"/>
            <a:ext cx="5234170" cy="10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27698D-C0E6-75CE-32E7-FDE41EC574CC}"/>
              </a:ext>
            </a:extLst>
          </p:cNvPr>
          <p:cNvSpPr txBox="1"/>
          <p:nvPr/>
        </p:nvSpPr>
        <p:spPr>
          <a:xfrm>
            <a:off x="629796" y="35328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F54E8F-9E8E-BEC9-E53F-0E8465A92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006" y="3799371"/>
            <a:ext cx="5003800" cy="63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2BB94E-0C55-D9A7-900C-980CB560F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16" y="4427310"/>
            <a:ext cx="5765800" cy="167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3FFFB3-9FEF-A3F4-A5E5-7F81F83E4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993" y="3525773"/>
            <a:ext cx="330200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E792BA-D0B8-2017-7646-20A27F5E85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052" y="4367503"/>
            <a:ext cx="2032254" cy="11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575D70-39B6-1448-B474-4D0FFD5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" y="1567573"/>
            <a:ext cx="4356100" cy="571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14BAD3-41D0-E2C6-15C5-67857213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87" y="2074518"/>
            <a:ext cx="36322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94B8C69-5F27-3EEF-B590-0490E5E1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45" y="2532128"/>
            <a:ext cx="4356100" cy="5969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90367E-2633-441E-FBB1-4BDEC1BD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06" y="3059177"/>
            <a:ext cx="2870200" cy="533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CB82D6-C240-5E5D-8F92-6ED53EE0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826" y="3140263"/>
            <a:ext cx="1524000" cy="495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27698D-C0E6-75CE-32E7-FDE41EC574CC}"/>
              </a:ext>
            </a:extLst>
          </p:cNvPr>
          <p:cNvSpPr txBox="1"/>
          <p:nvPr/>
        </p:nvSpPr>
        <p:spPr>
          <a:xfrm>
            <a:off x="629796" y="353280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087439-E413-EDB0-7B11-F4A8D304FF8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439" y="3600558"/>
            <a:ext cx="7462760" cy="65337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2CDF2BB-F335-C146-A14B-BDDA049A36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564" y="4058179"/>
            <a:ext cx="1244600" cy="57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6ABFE40-CB26-3AF3-5D25-2DEBD22D63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871" y="4701653"/>
            <a:ext cx="1066800" cy="55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734B1D7-8DCC-C8D0-5102-B4721177F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564" y="5345028"/>
            <a:ext cx="889000" cy="52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6ABD67E-41F0-ACE4-1FAB-562BF9B31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2871" y="5792995"/>
            <a:ext cx="3937000" cy="558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99CFCE-3866-BC05-32F9-CFAE8D03F1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8164" y="4210757"/>
            <a:ext cx="1076487" cy="2832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491CC1-DB42-D9D3-4331-7D3E9086F8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6810" y="4527272"/>
            <a:ext cx="579194" cy="373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5C1197E-3B9B-A9B9-A13C-59A5411035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9338" y="4262452"/>
            <a:ext cx="1288930" cy="62741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F7C0C1-0692-CC84-A5A4-741DC37CF8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9671" y="4941122"/>
            <a:ext cx="1831200" cy="3739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D38BD7-9D3D-D80B-9DCE-F46549FD6A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8925" y="5012226"/>
            <a:ext cx="2623039" cy="2782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5FDC36-7A4E-94EE-CA0C-3618A51EBE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8001" y="5433724"/>
            <a:ext cx="3691111" cy="3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CN" dirty="0"/>
              <a:t>商群</a:t>
            </a:r>
            <a:endParaRPr kumimoji="1"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AFB9A-7372-9A88-5AEE-95AD35CE81C8}"/>
              </a:ext>
            </a:extLst>
          </p:cNvPr>
          <p:cNvSpPr txBox="1"/>
          <p:nvPr/>
        </p:nvSpPr>
        <p:spPr>
          <a:xfrm>
            <a:off x="672940" y="11982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商群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813348" y="67690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8141906-7721-09AE-E94F-50A5CCA1AA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671" y="1716363"/>
            <a:ext cx="5400060" cy="13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37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子群与商群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总结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3796-FF95-8E5F-91C3-0F0E5B706DF4}"/>
              </a:ext>
            </a:extLst>
          </p:cNvPr>
          <p:cNvGrpSpPr/>
          <p:nvPr/>
        </p:nvGrpSpPr>
        <p:grpSpPr>
          <a:xfrm>
            <a:off x="4191593" y="1757539"/>
            <a:ext cx="4406182" cy="4276239"/>
            <a:chOff x="4813348" y="67690"/>
            <a:chExt cx="4406182" cy="4276239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D22D8CC-0BF0-A020-F213-30E7A9DCC131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4C6EC7C-CC98-4469-9E3F-AA1FBF3D4FE7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C4A4323-1293-4F1F-5D3F-233433347D79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597A53-2FBD-9526-B9AE-246C027D4163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948434C-1233-1EB9-B5E1-D93320E610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9" name="Group 8">
                        <a:extLst>
                          <a:ext uri="{FF2B5EF4-FFF2-40B4-BE49-F238E27FC236}">
                            <a16:creationId xmlns:a16="http://schemas.microsoft.com/office/drawing/2014/main" id="{FADE2621-B630-6948-5F60-956C6B4F75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5A1544-F92E-5FB6-1491-42BF7D664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3CBC1206-1AF0-5A6E-4713-A22E8D6A82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13" name="Oval 12">
                              <a:extLst>
                                <a:ext uri="{FF2B5EF4-FFF2-40B4-BE49-F238E27FC236}">
                                  <a16:creationId xmlns:a16="http://schemas.microsoft.com/office/drawing/2014/main" id="{253BB28F-CD53-420F-31CE-B60FC3B76A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14" name="Oval 13">
                              <a:extLst>
                                <a:ext uri="{FF2B5EF4-FFF2-40B4-BE49-F238E27FC236}">
                                  <a16:creationId xmlns:a16="http://schemas.microsoft.com/office/drawing/2014/main" id="{5219421B-313B-CD51-E678-5C71A2EDABD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15" name="Straight Arrow Connector 14">
                              <a:extLst>
                                <a:ext uri="{FF2B5EF4-FFF2-40B4-BE49-F238E27FC236}">
                                  <a16:creationId xmlns:a16="http://schemas.microsoft.com/office/drawing/2014/main" id="{836FB204-943B-7A3B-B4F9-D1A774ACFD0F}"/>
                                </a:ext>
                              </a:extLst>
                            </p:cNvPr>
                            <p:cNvCxnSpPr>
                              <a:stCxn id="13" idx="6"/>
                              <a:endCxn id="14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" name="TextBox 15">
                              <a:extLst>
                                <a:ext uri="{FF2B5EF4-FFF2-40B4-BE49-F238E27FC236}">
                                  <a16:creationId xmlns:a16="http://schemas.microsoft.com/office/drawing/2014/main" id="{E66AD374-499B-0D9B-C5C4-90D03536A73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1" name="TextBox 20">
                            <a:extLst>
                              <a:ext uri="{FF2B5EF4-FFF2-40B4-BE49-F238E27FC236}">
                                <a16:creationId xmlns:a16="http://schemas.microsoft.com/office/drawing/2014/main" id="{E8E41E81-6BD3-0604-93CF-E0F3B78EEA9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23" name="TextBox 22">
                            <a:extLst>
                              <a:ext uri="{FF2B5EF4-FFF2-40B4-BE49-F238E27FC236}">
                                <a16:creationId xmlns:a16="http://schemas.microsoft.com/office/drawing/2014/main" id="{765314DC-DF7B-49B5-B94A-D4726BE2600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8" name="Group 7">
                            <a:extLst>
                              <a:ext uri="{FF2B5EF4-FFF2-40B4-BE49-F238E27FC236}">
                                <a16:creationId xmlns:a16="http://schemas.microsoft.com/office/drawing/2014/main" id="{3348E6A7-20D2-274D-FEDF-1F82A568374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5" name="Freeform 4">
                              <a:extLst>
                                <a:ext uri="{FF2B5EF4-FFF2-40B4-BE49-F238E27FC236}">
                                  <a16:creationId xmlns:a16="http://schemas.microsoft.com/office/drawing/2014/main" id="{E741205C-40D0-2C5E-5111-8749A06F362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7" name="TextBox 6">
                              <a:extLst>
                                <a:ext uri="{FF2B5EF4-FFF2-40B4-BE49-F238E27FC236}">
                                  <a16:creationId xmlns:a16="http://schemas.microsoft.com/office/drawing/2014/main" id="{7A4FE0F8-EC5E-601F-363E-09FC43B3E2EB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47AEB01F-F52B-3147-3142-75ECDD092A8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4A038205-9436-7DE1-87C5-E03C8536B47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10" name="Arc 9">
                          <a:extLst>
                            <a:ext uri="{FF2B5EF4-FFF2-40B4-BE49-F238E27FC236}">
                              <a16:creationId xmlns:a16="http://schemas.microsoft.com/office/drawing/2014/main" id="{D766E2BD-683E-7E55-C92B-C09E63C432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TextBox 10">
                          <a:extLst>
                            <a:ext uri="{FF2B5EF4-FFF2-40B4-BE49-F238E27FC236}">
                              <a16:creationId xmlns:a16="http://schemas.microsoft.com/office/drawing/2014/main" id="{FEBE55A8-7746-56AF-5D9F-DD13489FC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58" name="Group 57">
                        <a:extLst>
                          <a:ext uri="{FF2B5EF4-FFF2-40B4-BE49-F238E27FC236}">
                            <a16:creationId xmlns:a16="http://schemas.microsoft.com/office/drawing/2014/main" id="{B460407D-A176-71FE-5832-ED171ED7C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54" name="Straight Arrow Connector 53">
                          <a:extLst>
                            <a:ext uri="{FF2B5EF4-FFF2-40B4-BE49-F238E27FC236}">
                              <a16:creationId xmlns:a16="http://schemas.microsoft.com/office/drawing/2014/main" id="{EA817CBF-FF2B-0AB6-DBEE-7F8845F6B19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6" name="TextBox 55">
                          <a:extLst>
                            <a:ext uri="{FF2B5EF4-FFF2-40B4-BE49-F238E27FC236}">
                              <a16:creationId xmlns:a16="http://schemas.microsoft.com/office/drawing/2014/main" id="{5BF6F4EE-F9D0-6A98-AACA-B89C6C21DF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57" name="TextBox 56">
                          <a:extLst>
                            <a:ext uri="{FF2B5EF4-FFF2-40B4-BE49-F238E27FC236}">
                              <a16:creationId xmlns:a16="http://schemas.microsoft.com/office/drawing/2014/main" id="{AB164B91-685A-CC3D-BFFE-D9F7016F5E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5AF5EB16-21DD-1EA9-EDC8-B35431EBB0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DE258EEB-E849-597A-BA16-37F7323C3AC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85" name="Left Brace 84">
                        <a:extLst>
                          <a:ext uri="{FF2B5EF4-FFF2-40B4-BE49-F238E27FC236}">
                            <a16:creationId xmlns:a16="http://schemas.microsoft.com/office/drawing/2014/main" id="{114FC71F-7065-8F3A-F1B8-E7C02300300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4760F55-7999-E4ED-65C6-61B1331862E5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3F7681B-300E-B80B-B8E1-DCE07F9B8706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BA5FF0E-B30D-8EF6-98BD-1598E836F184}"/>
                  </a:ext>
                </a:extLst>
              </p:cNvPr>
              <p:cNvCxnSpPr>
                <a:stCxn id="14" idx="5"/>
                <a:endCxn id="59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58B99-6A61-AA95-94D1-53C702F1A744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9A6A861-7CE9-DEB2-5CA7-25D0A2AEDFB3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2E38CB8-709E-1D07-C184-B07B6AFEC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36807E-2A2B-5710-9D34-9DBD8490BB75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2EA26D-BD85-CFD1-8613-98B063E02173}"/>
                </a:ext>
              </a:extLst>
            </p:cNvPr>
            <p:cNvCxnSpPr>
              <a:stCxn id="59" idx="4"/>
              <a:endCxn id="55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54A51-0B58-4D63-86F1-47AC8F81C7B4}"/>
              </a:ext>
            </a:extLst>
          </p:cNvPr>
          <p:cNvGrpSpPr/>
          <p:nvPr/>
        </p:nvGrpSpPr>
        <p:grpSpPr>
          <a:xfrm>
            <a:off x="0" y="1329415"/>
            <a:ext cx="3473646" cy="3403770"/>
            <a:chOff x="-1721250" y="737092"/>
            <a:chExt cx="3473646" cy="340377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4AF598B-3E1B-DFEC-2392-16EDBE03E392}"/>
                </a:ext>
              </a:extLst>
            </p:cNvPr>
            <p:cNvGrpSpPr/>
            <p:nvPr/>
          </p:nvGrpSpPr>
          <p:grpSpPr>
            <a:xfrm>
              <a:off x="-800020" y="737092"/>
              <a:ext cx="2552416" cy="2619306"/>
              <a:chOff x="6636512" y="365429"/>
              <a:chExt cx="2552416" cy="261930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8C2DE22-6E5B-33F1-EBD7-688340F1C802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E0B6337-74CA-7CCC-B096-255F4C0A98A2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7AC48828-57E8-158E-7BB5-B8ABED5FD01C}"/>
                    </a:ext>
                  </a:extLst>
                </p:cNvPr>
                <p:cNvCxnSpPr>
                  <a:stCxn id="52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B1A7CD8-ED5B-37C4-4707-81F3695382A6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7B3BF5A-0BFF-F747-D3A5-5B843144BA56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4960A42-EEF6-C02F-28A4-F6ABC50F0E0A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1B1D370-955A-9A06-58CD-06C37E173A68}"/>
                  </a:ext>
                </a:extLst>
              </p:cNvPr>
              <p:cNvCxnSpPr>
                <a:stCxn id="60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C9F754-2C82-CC90-7FE7-13C87031A6F4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D232077-631D-E4FF-F2E1-21E6690A4437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37475C44-454B-626D-7CB1-C7D68167BAB5}"/>
                  </a:ext>
                </a:extLst>
              </p:cNvPr>
              <p:cNvCxnSpPr>
                <a:stCxn id="48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75A9ED2-E6C3-8C5E-7D6B-9FAFD8E9AA1E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8BC2889-5E72-D857-71AC-9ACBDD3CEC3A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0E096B-B42D-E0A6-A354-478A47A04805}"/>
                </a:ext>
              </a:extLst>
            </p:cNvPr>
            <p:cNvSpPr txBox="1"/>
            <p:nvPr/>
          </p:nvSpPr>
          <p:spPr>
            <a:xfrm>
              <a:off x="-1222504" y="1892086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8BCDB2-C336-97FF-89A7-E6FC1510CBA0}"/>
                </a:ext>
              </a:extLst>
            </p:cNvPr>
            <p:cNvGrpSpPr/>
            <p:nvPr/>
          </p:nvGrpSpPr>
          <p:grpSpPr>
            <a:xfrm>
              <a:off x="-1721250" y="1195551"/>
              <a:ext cx="1811217" cy="2204325"/>
              <a:chOff x="2822755" y="2163835"/>
              <a:chExt cx="1811217" cy="220432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0B3D359-BD63-7085-525F-CB2C4A44F640}"/>
                  </a:ext>
                </a:extLst>
              </p:cNvPr>
              <p:cNvSpPr txBox="1"/>
              <p:nvPr/>
            </p:nvSpPr>
            <p:spPr>
              <a:xfrm>
                <a:off x="3743985" y="3892740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11B80-07E4-3CC6-30AE-E5DB398545E8}"/>
                  </a:ext>
                </a:extLst>
              </p:cNvPr>
              <p:cNvSpPr txBox="1"/>
              <p:nvPr/>
            </p:nvSpPr>
            <p:spPr>
              <a:xfrm>
                <a:off x="3439021" y="4106550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060D80D-49A1-FE24-A31D-4A81CC2D05CB}"/>
                  </a:ext>
                </a:extLst>
              </p:cNvPr>
              <p:cNvSpPr/>
              <p:nvPr/>
            </p:nvSpPr>
            <p:spPr>
              <a:xfrm>
                <a:off x="2939109" y="2163835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CE06C4-B601-F6E3-F942-1D63A16B6407}"/>
                  </a:ext>
                </a:extLst>
              </p:cNvPr>
              <p:cNvSpPr txBox="1"/>
              <p:nvPr/>
            </p:nvSpPr>
            <p:spPr>
              <a:xfrm>
                <a:off x="2822755" y="3512203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60E7B15-3C24-4C3A-2847-267AFED54ACA}"/>
                  </a:ext>
                </a:extLst>
              </p:cNvPr>
              <p:cNvSpPr/>
              <p:nvPr/>
            </p:nvSpPr>
            <p:spPr>
              <a:xfrm>
                <a:off x="3351903" y="2182545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B569202-E7BA-65B9-4727-A418B335200F}"/>
                  </a:ext>
                </a:extLst>
              </p:cNvPr>
              <p:cNvSpPr txBox="1"/>
              <p:nvPr/>
            </p:nvSpPr>
            <p:spPr>
              <a:xfrm>
                <a:off x="3099381" y="2551290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903F663-D60A-9A27-F43B-1E14FD7DEC46}"/>
                </a:ext>
              </a:extLst>
            </p:cNvPr>
            <p:cNvGrpSpPr/>
            <p:nvPr/>
          </p:nvGrpSpPr>
          <p:grpSpPr>
            <a:xfrm>
              <a:off x="-185301" y="3331673"/>
              <a:ext cx="1649447" cy="809189"/>
              <a:chOff x="4358704" y="4299957"/>
              <a:chExt cx="1649447" cy="80918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AFF6009-B6CD-4385-0D36-1989E68AE953}"/>
                  </a:ext>
                </a:extLst>
              </p:cNvPr>
              <p:cNvSpPr/>
              <p:nvPr/>
            </p:nvSpPr>
            <p:spPr>
              <a:xfrm>
                <a:off x="4358704" y="4309538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42721C4-3DF1-6D7F-CF52-4DEFF8126B78}"/>
                  </a:ext>
                </a:extLst>
              </p:cNvPr>
              <p:cNvSpPr/>
              <p:nvPr/>
            </p:nvSpPr>
            <p:spPr>
              <a:xfrm>
                <a:off x="4732982" y="4299957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2182E4-92E5-79F8-B200-B221D44206A0}"/>
                  </a:ext>
                </a:extLst>
              </p:cNvPr>
              <p:cNvSpPr txBox="1"/>
              <p:nvPr/>
            </p:nvSpPr>
            <p:spPr>
              <a:xfrm>
                <a:off x="4694971" y="4508982"/>
                <a:ext cx="131318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100" dirty="0"/>
                  <a:t>和逆的关系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和元素幂次的关系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和大群的阶的关系</a:t>
                </a:r>
                <a:endParaRPr kumimoji="1" lang="en-US" altLang="zh-CN" sz="1100" dirty="0"/>
              </a:p>
            </p:txBody>
          </p:sp>
        </p:grp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6EA14860-C6EB-5190-65E3-ECB6005FD2A5}"/>
              </a:ext>
            </a:extLst>
          </p:cNvPr>
          <p:cNvSpPr/>
          <p:nvPr/>
        </p:nvSpPr>
        <p:spPr>
          <a:xfrm>
            <a:off x="2129051" y="2471524"/>
            <a:ext cx="2101755" cy="1022303"/>
          </a:xfrm>
          <a:custGeom>
            <a:avLst/>
            <a:gdLst>
              <a:gd name="connsiteX0" fmla="*/ 0 w 2101755"/>
              <a:gd name="connsiteY0" fmla="*/ 1022303 h 1022303"/>
              <a:gd name="connsiteX1" fmla="*/ 846161 w 2101755"/>
              <a:gd name="connsiteY1" fmla="*/ 107903 h 1022303"/>
              <a:gd name="connsiteX2" fmla="*/ 2101755 w 2101755"/>
              <a:gd name="connsiteY2" fmla="*/ 53312 h 102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1755" h="1022303">
                <a:moveTo>
                  <a:pt x="0" y="1022303"/>
                </a:moveTo>
                <a:cubicBezTo>
                  <a:pt x="247934" y="645852"/>
                  <a:pt x="495869" y="269401"/>
                  <a:pt x="846161" y="107903"/>
                </a:cubicBezTo>
                <a:cubicBezTo>
                  <a:pt x="1196453" y="-53595"/>
                  <a:pt x="1649104" y="-142"/>
                  <a:pt x="2101755" y="53312"/>
                </a:cubicBezTo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90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DFBA2-F830-BDEB-519A-CD9D108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0C39F6-0AB6-8E94-5D31-8BD31C6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C7E165-4282-21F6-F6F5-CAC0BCCE013E}"/>
              </a:ext>
            </a:extLst>
          </p:cNvPr>
          <p:cNvGrpSpPr/>
          <p:nvPr/>
        </p:nvGrpSpPr>
        <p:grpSpPr>
          <a:xfrm>
            <a:off x="4191593" y="1757539"/>
            <a:ext cx="4406182" cy="4276239"/>
            <a:chOff x="4813348" y="67690"/>
            <a:chExt cx="4406182" cy="42762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F05F0B-92E2-3B79-06E4-E8F11B3882A9}"/>
                </a:ext>
              </a:extLst>
            </p:cNvPr>
            <p:cNvGrpSpPr/>
            <p:nvPr/>
          </p:nvGrpSpPr>
          <p:grpSpPr>
            <a:xfrm>
              <a:off x="4813348" y="67690"/>
              <a:ext cx="4406182" cy="3139813"/>
              <a:chOff x="4813348" y="67690"/>
              <a:chExt cx="4406182" cy="313981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96F8388-3C6E-E25B-0C2E-B16A537D5548}"/>
                  </a:ext>
                </a:extLst>
              </p:cNvPr>
              <p:cNvGrpSpPr/>
              <p:nvPr/>
            </p:nvGrpSpPr>
            <p:grpSpPr>
              <a:xfrm>
                <a:off x="4813348" y="67690"/>
                <a:ext cx="4406182" cy="3139813"/>
                <a:chOff x="4813348" y="67690"/>
                <a:chExt cx="4406182" cy="31398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7380128-F83B-105E-813D-6B8A01BA43B8}"/>
                    </a:ext>
                  </a:extLst>
                </p:cNvPr>
                <p:cNvGrpSpPr/>
                <p:nvPr/>
              </p:nvGrpSpPr>
              <p:grpSpPr>
                <a:xfrm>
                  <a:off x="4813348" y="67690"/>
                  <a:ext cx="4406182" cy="2687059"/>
                  <a:chOff x="4813348" y="67690"/>
                  <a:chExt cx="4406182" cy="2687059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AE8F4E8-4B84-D230-77F6-D37691BC98EE}"/>
                      </a:ext>
                    </a:extLst>
                  </p:cNvPr>
                  <p:cNvGrpSpPr/>
                  <p:nvPr/>
                </p:nvGrpSpPr>
                <p:grpSpPr>
                  <a:xfrm>
                    <a:off x="4813348" y="67690"/>
                    <a:ext cx="4361257" cy="2687059"/>
                    <a:chOff x="4813348" y="67690"/>
                    <a:chExt cx="4361257" cy="2687059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3200C301-692F-3E7E-13DC-A73E3A531A6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13348" y="67690"/>
                      <a:ext cx="4361257" cy="2687059"/>
                      <a:chOff x="5413813" y="-65548"/>
                      <a:chExt cx="4361257" cy="2687059"/>
                    </a:xfrm>
                  </p:grpSpPr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F6143C6F-70E3-F280-0B25-EF9CCCD855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13813" y="-65548"/>
                        <a:ext cx="3206306" cy="2687059"/>
                        <a:chOff x="6085369" y="-53041"/>
                        <a:chExt cx="3206306" cy="2687059"/>
                      </a:xfrm>
                    </p:grpSpPr>
                    <p:grpSp>
                      <p:nvGrpSpPr>
                        <p:cNvPr id="26" name="Group 25">
                          <a:extLst>
                            <a:ext uri="{FF2B5EF4-FFF2-40B4-BE49-F238E27FC236}">
                              <a16:creationId xmlns:a16="http://schemas.microsoft.com/office/drawing/2014/main" id="{37829F49-2658-F6A0-2152-C567383BBC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101430" y="272919"/>
                          <a:ext cx="3190245" cy="2361099"/>
                          <a:chOff x="6101430" y="272919"/>
                          <a:chExt cx="3190245" cy="2361099"/>
                        </a:xfrm>
                      </p:grpSpPr>
                      <p:grpSp>
                        <p:nvGrpSpPr>
                          <p:cNvPr id="31" name="Group 30">
                            <a:extLst>
                              <a:ext uri="{FF2B5EF4-FFF2-40B4-BE49-F238E27FC236}">
                                <a16:creationId xmlns:a16="http://schemas.microsoft.com/office/drawing/2014/main" id="{7C4AA8F1-D95E-73C1-D464-8E9444B098A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01430" y="272919"/>
                            <a:ext cx="3190245" cy="859810"/>
                            <a:chOff x="6101430" y="272919"/>
                            <a:chExt cx="3190245" cy="859810"/>
                          </a:xfrm>
                        </p:grpSpPr>
                        <p:sp>
                          <p:nvSpPr>
                            <p:cNvPr id="37" name="Oval 36">
                              <a:extLst>
                                <a:ext uri="{FF2B5EF4-FFF2-40B4-BE49-F238E27FC236}">
                                  <a16:creationId xmlns:a16="http://schemas.microsoft.com/office/drawing/2014/main" id="{8330B781-D018-DE3F-8A52-11BB769EA5A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101430" y="272920"/>
                              <a:ext cx="859809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群</a:t>
                              </a:r>
                            </a:p>
                          </p:txBody>
                        </p:sp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2F16524E-5D03-889D-E6A0-3C6A988E946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59073" y="272919"/>
                              <a:ext cx="1132602" cy="859809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4"/>
                            </a:lnRef>
                            <a:fillRef idx="2">
                              <a:schemeClr val="accent4"/>
                            </a:fillRef>
                            <a:effectRef idx="1">
                              <a:schemeClr val="accent4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子群</a:t>
                              </a:r>
                            </a:p>
                          </p:txBody>
                        </p:sp>
                        <p:cxnSp>
                          <p:nvCxnSpPr>
                            <p:cNvPr id="39" name="Straight Arrow Connector 38">
                              <a:extLst>
                                <a:ext uri="{FF2B5EF4-FFF2-40B4-BE49-F238E27FC236}">
                                  <a16:creationId xmlns:a16="http://schemas.microsoft.com/office/drawing/2014/main" id="{30B9BF9C-45A0-F29D-DA78-A73A38CE36E1}"/>
                                </a:ext>
                              </a:extLst>
                            </p:cNvPr>
                            <p:cNvCxnSpPr>
                              <a:stCxn id="37" idx="6"/>
                              <a:endCxn id="38" idx="2"/>
                            </p:cNvCxnSpPr>
                            <p:nvPr/>
                          </p:nvCxnSpPr>
                          <p:spPr>
                            <a:xfrm flipV="1">
                              <a:off x="6961239" y="702824"/>
                              <a:ext cx="1197834" cy="1"/>
                            </a:xfrm>
                            <a:prstGeom prst="straightConnector1">
                              <a:avLst/>
                            </a:prstGeom>
                            <a:ln>
                              <a:tailEnd type="triangle"/>
                            </a:ln>
                          </p:spPr>
                          <p:style>
                            <a:lnRef idx="3">
                              <a:schemeClr val="accent4"/>
                            </a:lnRef>
                            <a:fillRef idx="0">
                              <a:schemeClr val="accent4"/>
                            </a:fillRef>
                            <a:effectRef idx="2">
                              <a:schemeClr val="accent4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0" name="TextBox 39">
                              <a:extLst>
                                <a:ext uri="{FF2B5EF4-FFF2-40B4-BE49-F238E27FC236}">
                                  <a16:creationId xmlns:a16="http://schemas.microsoft.com/office/drawing/2014/main" id="{E45397C2-8EFE-B64F-A0F9-FCB13502297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991689" y="379657"/>
                              <a:ext cx="1107996" cy="64633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pPr algn="ctr"/>
                              <a:r>
                                <a:rPr kumimoji="1" lang="zh-CN" altLang="en-US" dirty="0"/>
                                <a:t>子集</a:t>
                              </a:r>
                              <a:endParaRPr kumimoji="1" lang="en-US" altLang="zh-CN" dirty="0"/>
                            </a:p>
                            <a:p>
                              <a:pPr algn="ctr"/>
                              <a:r>
                                <a:rPr kumimoji="1" lang="zh-CN" altLang="en-US" dirty="0"/>
                                <a:t>运算满足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2" name="TextBox 31">
                            <a:extLst>
                              <a:ext uri="{FF2B5EF4-FFF2-40B4-BE49-F238E27FC236}">
                                <a16:creationId xmlns:a16="http://schemas.microsoft.com/office/drawing/2014/main" id="{46B77646-7141-9930-542F-264A1632225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8168" y="1197612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sp>
                        <p:nvSpPr>
                          <p:cNvPr id="33" name="TextBox 32">
                            <a:extLst>
                              <a:ext uri="{FF2B5EF4-FFF2-40B4-BE49-F238E27FC236}">
                                <a16:creationId xmlns:a16="http://schemas.microsoft.com/office/drawing/2014/main" id="{BF67E85A-B856-8CD5-C1EF-A340A3017E6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02208" y="1225777"/>
                            <a:ext cx="646331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逆元</a:t>
                            </a:r>
                            <a:endParaRPr kumimoji="1" lang="en-US" altLang="zh-CN" dirty="0">
                              <a:solidFill>
                                <a:schemeClr val="accent1"/>
                              </a:solidFill>
                            </a:endParaRPr>
                          </a:p>
                          <a:p>
                            <a:r>
                              <a:rPr kumimoji="1" lang="zh-CN" altLang="en-US" dirty="0">
                                <a:solidFill>
                                  <a:schemeClr val="accent1"/>
                                </a:solidFill>
                              </a:rPr>
                              <a:t>幺元</a:t>
                            </a:r>
                          </a:p>
                        </p:txBody>
                      </p:sp>
                      <p:grpSp>
                        <p:nvGrpSpPr>
                          <p:cNvPr id="34" name="Group 33">
                            <a:extLst>
                              <a:ext uri="{FF2B5EF4-FFF2-40B4-BE49-F238E27FC236}">
                                <a16:creationId xmlns:a16="http://schemas.microsoft.com/office/drawing/2014/main" id="{CE4C8264-75DB-B9BC-4D22-B54A44789F5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44555" y="1078173"/>
                            <a:ext cx="1217057" cy="1555845"/>
                            <a:chOff x="7244555" y="1078173"/>
                            <a:chExt cx="1217057" cy="1555845"/>
                          </a:xfrm>
                        </p:grpSpPr>
                        <p:sp>
                          <p:nvSpPr>
                            <p:cNvPr id="35" name="Freeform 34">
                              <a:extLst>
                                <a:ext uri="{FF2B5EF4-FFF2-40B4-BE49-F238E27FC236}">
                                  <a16:creationId xmlns:a16="http://schemas.microsoft.com/office/drawing/2014/main" id="{B6137C03-BEAA-E0A3-8B01-9A67E72E6AF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74257" y="1078173"/>
                              <a:ext cx="1187355" cy="1555845"/>
                            </a:xfrm>
                            <a:custGeom>
                              <a:avLst/>
                              <a:gdLst>
                                <a:gd name="connsiteX0" fmla="*/ 0 w 1187355"/>
                                <a:gd name="connsiteY0" fmla="*/ 1555845 h 1555845"/>
                                <a:gd name="connsiteX1" fmla="*/ 777922 w 1187355"/>
                                <a:gd name="connsiteY1" fmla="*/ 1405720 h 1555845"/>
                                <a:gd name="connsiteX2" fmla="*/ 586853 w 1187355"/>
                                <a:gd name="connsiteY2" fmla="*/ 968991 h 1555845"/>
                                <a:gd name="connsiteX3" fmla="*/ 1132764 w 1187355"/>
                                <a:gd name="connsiteY3" fmla="*/ 1091821 h 1555845"/>
                                <a:gd name="connsiteX4" fmla="*/ 846161 w 1187355"/>
                                <a:gd name="connsiteY4" fmla="*/ 627797 h 1555845"/>
                                <a:gd name="connsiteX5" fmla="*/ 1132764 w 1187355"/>
                                <a:gd name="connsiteY5" fmla="*/ 696036 h 1555845"/>
                                <a:gd name="connsiteX6" fmla="*/ 1187355 w 1187355"/>
                                <a:gd name="connsiteY6" fmla="*/ 0 h 1555845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1187355" h="1555845">
                                  <a:moveTo>
                                    <a:pt x="0" y="1555845"/>
                                  </a:moveTo>
                                  <a:lnTo>
                                    <a:pt x="777922" y="1405720"/>
                                  </a:lnTo>
                                  <a:lnTo>
                                    <a:pt x="586853" y="968991"/>
                                  </a:lnTo>
                                  <a:lnTo>
                                    <a:pt x="1132764" y="1091821"/>
                                  </a:lnTo>
                                  <a:lnTo>
                                    <a:pt x="846161" y="627797"/>
                                  </a:lnTo>
                                  <a:lnTo>
                                    <a:pt x="1132764" y="696036"/>
                                  </a:lnTo>
                                  <a:lnTo>
                                    <a:pt x="1187355" y="0"/>
                                  </a:lnTo>
                                </a:path>
                              </a:pathLst>
                            </a:custGeom>
                            <a:noFill/>
                            <a:ln w="38100">
                              <a:headEnd type="none" w="med" len="med"/>
                              <a:tailEnd type="triangle" w="med" len="med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zh-CN" altLang="en-US"/>
                            </a:p>
                          </p:txBody>
                        </p:sp>
                        <p:sp>
                          <p:nvSpPr>
                            <p:cNvPr id="36" name="TextBox 35">
                              <a:extLst>
                                <a:ext uri="{FF2B5EF4-FFF2-40B4-BE49-F238E27FC236}">
                                  <a16:creationId xmlns:a16="http://schemas.microsoft.com/office/drawing/2014/main" id="{DD04DCC3-806F-4359-F0FD-B2C3EA145259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244555" y="2122795"/>
                              <a:ext cx="64633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rtlCol="0">
                              <a:spAutoFit/>
                            </a:bodyPr>
                            <a:lstStyle/>
                            <a:p>
                              <a:r>
                                <a:rPr kumimoji="1" lang="zh-CN" altLang="en-US" dirty="0"/>
                                <a:t>判定</a:t>
                              </a:r>
                            </a:p>
                          </p:txBody>
                        </p:sp>
                      </p:grpSp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EF2DC486-898E-745E-4B77-B5BB088D51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85369" y="1759049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A2FDF79B-7086-BE63-3B83-CA18038F00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55602" y="1780491"/>
                          <a:ext cx="877163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>
                              <a:solidFill>
                                <a:srgbClr val="00B050"/>
                              </a:solidFill>
                            </a:rPr>
                            <a:t>封闭性</a:t>
                          </a:r>
                        </a:p>
                      </p:txBody>
                    </p:sp>
                    <p:sp>
                      <p:nvSpPr>
                        <p:cNvPr id="29" name="Arc 28">
                          <a:extLst>
                            <a:ext uri="{FF2B5EF4-FFF2-40B4-BE49-F238E27FC236}">
                              <a16:creationId xmlns:a16="http://schemas.microsoft.com/office/drawing/2014/main" id="{45BB2C3E-2418-E5C4-7A3F-1B6E623954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4950370">
                          <a:off x="7981060" y="188512"/>
                          <a:ext cx="1187355" cy="704249"/>
                        </a:xfrm>
                        <a:prstGeom prst="arc">
                          <a:avLst>
                            <a:gd name="adj1" fmla="val 16200000"/>
                            <a:gd name="adj2" fmla="val 4266392"/>
                          </a:avLst>
                        </a:prstGeom>
                        <a:noFill/>
                        <a:ln w="38100">
                          <a:headEnd type="none" w="med" len="med"/>
                          <a:tailEnd type="triangle" w="med" len="med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zh-CN" altLang="en-US" dirty="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0" name="TextBox 29">
                          <a:extLst>
                            <a:ext uri="{FF2B5EF4-FFF2-40B4-BE49-F238E27FC236}">
                              <a16:creationId xmlns:a16="http://schemas.microsoft.com/office/drawing/2014/main" id="{22606F74-D447-81A6-179D-560FF5DBDD5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70293" y="136478"/>
                          <a:ext cx="415498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交</a:t>
                          </a:r>
                        </a:p>
                      </p:txBody>
                    </p:sp>
                  </p:grp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E171B133-4EA9-A0B2-0612-C1A80867C3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047282" y="208072"/>
                        <a:ext cx="3727788" cy="372550"/>
                        <a:chOff x="6047282" y="208072"/>
                        <a:chExt cx="3727788" cy="372550"/>
                      </a:xfrm>
                    </p:grpSpPr>
                    <p:cxnSp>
                      <p:nvCxnSpPr>
                        <p:cNvPr id="23" name="Straight Arrow Connector 22">
                          <a:extLst>
                            <a:ext uri="{FF2B5EF4-FFF2-40B4-BE49-F238E27FC236}">
                              <a16:creationId xmlns:a16="http://schemas.microsoft.com/office/drawing/2014/main" id="{66F84A43-176F-1509-5A33-510E9553861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047282" y="383666"/>
                          <a:ext cx="3096718" cy="907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2">
                          <a:schemeClr val="accent2"/>
                        </a:lnRef>
                        <a:fillRef idx="0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736C7C7D-FF4C-ED6C-79D1-5B283440A1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7183" y="211290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作用</a:t>
                          </a:r>
                        </a:p>
                      </p:txBody>
                    </p: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903AFCC1-9C06-5298-C577-9384ABD1A9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128739" y="208072"/>
                          <a:ext cx="646331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dirty="0"/>
                            <a:t>陪集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960B2277-40C3-FAF7-FA0D-EF58C2E64F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03909" y="626541"/>
                      <a:ext cx="646331" cy="714910"/>
                      <a:chOff x="8503909" y="626541"/>
                      <a:chExt cx="646331" cy="714910"/>
                    </a:xfrm>
                  </p:grpSpPr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3AC5C340-071D-B105-7A03-A2C36A2E0A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503909" y="972119"/>
                        <a:ext cx="64633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dirty="0"/>
                          <a:t>指数</a:t>
                        </a:r>
                      </a:p>
                    </p:txBody>
                  </p:sp>
                  <p:sp>
                    <p:nvSpPr>
                      <p:cNvPr id="20" name="Left Brace 19">
                        <a:extLst>
                          <a:ext uri="{FF2B5EF4-FFF2-40B4-BE49-F238E27FC236}">
                            <a16:creationId xmlns:a16="http://schemas.microsoft.com/office/drawing/2014/main" id="{743ECE4F-2C24-8C1C-A955-29FEAA78784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8696440" y="533300"/>
                        <a:ext cx="286452" cy="472933"/>
                      </a:xfrm>
                      <a:prstGeom prst="leftBrace">
                        <a:avLst>
                          <a:gd name="adj1" fmla="val 89341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zh-CN" altLang="en-US"/>
                      </a:p>
                    </p:txBody>
                  </p:sp>
                </p:grp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C7FFD9F-4F12-E628-C27B-F1F35806A8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38" y="767246"/>
                    <a:ext cx="1159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dirty="0"/>
                      <a:t>Lagrange</a:t>
                    </a:r>
                    <a:endParaRPr kumimoji="1" lang="zh-CN" altLang="en-US" dirty="0"/>
                  </a:p>
                </p:txBody>
              </p:sp>
            </p:grp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494A316E-3FC5-7A29-6E5D-A973991623F0}"/>
                    </a:ext>
                  </a:extLst>
                </p:cNvPr>
                <p:cNvSpPr/>
                <p:nvPr/>
              </p:nvSpPr>
              <p:spPr>
                <a:xfrm>
                  <a:off x="7718837" y="2347694"/>
                  <a:ext cx="1132602" cy="859809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dirty="0"/>
                    <a:t>正规子群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4EB437E-E08B-29F1-EF4D-4BBBFE790B61}"/>
                  </a:ext>
                </a:extLst>
              </p:cNvPr>
              <p:cNvCxnSpPr>
                <a:stCxn id="38" idx="5"/>
                <a:endCxn id="14" idx="0"/>
              </p:cNvCxnSpPr>
              <p:nvPr/>
            </p:nvCxnSpPr>
            <p:spPr>
              <a:xfrm>
                <a:off x="7853788" y="1127543"/>
                <a:ext cx="431350" cy="1220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13F4A0-7007-60B7-1F2E-8C0E58389AE6}"/>
                  </a:ext>
                </a:extLst>
              </p:cNvPr>
              <p:cNvSpPr txBox="1"/>
              <p:nvPr/>
            </p:nvSpPr>
            <p:spPr>
              <a:xfrm>
                <a:off x="7740460" y="1120909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G</a:t>
                </a:r>
                <a:endParaRPr kumimoji="1" lang="zh-CN" alt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648B6E-4A4D-E7A7-3928-E51512D8A40B}"/>
                  </a:ext>
                </a:extLst>
              </p:cNvPr>
              <p:cNvSpPr txBox="1"/>
              <p:nvPr/>
            </p:nvSpPr>
            <p:spPr>
              <a:xfrm>
                <a:off x="8113910" y="2089843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H</a:t>
                </a:r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68E7D35-099B-7916-3BC1-435D3F45C960}"/>
                      </a:ext>
                    </a:extLst>
                  </p:cNvPr>
                  <p:cNvSpPr txBox="1"/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  <m:sSup>
                            <m:s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kumimoji="1" lang="zh-CN" alt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68E7D35-099B-7916-3BC1-435D3F45C9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3427" y="1567573"/>
                    <a:ext cx="95962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B6E630-BB52-4B74-8295-7218888A34CC}"/>
                </a:ext>
              </a:extLst>
            </p:cNvPr>
            <p:cNvSpPr/>
            <p:nvPr/>
          </p:nvSpPr>
          <p:spPr>
            <a:xfrm>
              <a:off x="7842915" y="3484120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53495B-B72D-B4CB-2F6A-E4C26CAC6148}"/>
                </a:ext>
              </a:extLst>
            </p:cNvPr>
            <p:cNvCxnSpPr>
              <a:stCxn id="14" idx="4"/>
              <a:endCxn id="6" idx="0"/>
            </p:cNvCxnSpPr>
            <p:nvPr/>
          </p:nvCxnSpPr>
          <p:spPr>
            <a:xfrm>
              <a:off x="8285138" y="3207503"/>
              <a:ext cx="124078" cy="276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3F8DAD-5755-6D43-2561-48937E477ACE}"/>
              </a:ext>
            </a:extLst>
          </p:cNvPr>
          <p:cNvGrpSpPr/>
          <p:nvPr/>
        </p:nvGrpSpPr>
        <p:grpSpPr>
          <a:xfrm>
            <a:off x="0" y="1329415"/>
            <a:ext cx="3473646" cy="3403770"/>
            <a:chOff x="-1721250" y="737092"/>
            <a:chExt cx="3473646" cy="340377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135D13-5653-5F8D-2D50-48DEEEA6A7FA}"/>
                </a:ext>
              </a:extLst>
            </p:cNvPr>
            <p:cNvGrpSpPr/>
            <p:nvPr/>
          </p:nvGrpSpPr>
          <p:grpSpPr>
            <a:xfrm>
              <a:off x="-800020" y="737092"/>
              <a:ext cx="2552416" cy="2619306"/>
              <a:chOff x="6636512" y="365429"/>
              <a:chExt cx="2552416" cy="261930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5CD36F4-8C2E-9FB7-456F-96659FAB9C5B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117F3D2-6AFA-D783-ADBF-D4126C3B74FB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CEB9D0C-8AC5-0AEB-9A29-EB3FAB730B00}"/>
                    </a:ext>
                  </a:extLst>
                </p:cNvPr>
                <p:cNvCxnSpPr>
                  <a:stCxn id="62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2D1C606-48AD-312B-A4DF-155695BA632D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05479B4-B522-0E6F-9B30-88768EEE1F1E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F86032E-9BEC-4192-70FD-A1C2C59C5BEC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516FBAB-C56A-27B0-B5C3-C4E0DD062E2A}"/>
                  </a:ext>
                </a:extLst>
              </p:cNvPr>
              <p:cNvCxnSpPr>
                <a:stCxn id="64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8C6F1-7FCA-2215-118F-1CE912927520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DB1B475-67CA-F467-352F-A8C6222165F5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284FDBF-8AF5-B392-87D4-AE0991262EFD}"/>
                  </a:ext>
                </a:extLst>
              </p:cNvPr>
              <p:cNvCxnSpPr>
                <a:stCxn id="58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9AF6BD2-F1D3-B359-98C6-FE78E00E9154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65E424-13D8-1A18-3537-0873834D3060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A98EB0-E0B6-58BD-D825-884407EF8EAF}"/>
                </a:ext>
              </a:extLst>
            </p:cNvPr>
            <p:cNvSpPr txBox="1"/>
            <p:nvPr/>
          </p:nvSpPr>
          <p:spPr>
            <a:xfrm>
              <a:off x="-1222504" y="1892086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D6D962-2686-DC5B-0C34-1AAF532AF86D}"/>
                </a:ext>
              </a:extLst>
            </p:cNvPr>
            <p:cNvGrpSpPr/>
            <p:nvPr/>
          </p:nvGrpSpPr>
          <p:grpSpPr>
            <a:xfrm>
              <a:off x="-1721250" y="1195551"/>
              <a:ext cx="1811217" cy="2204325"/>
              <a:chOff x="2822755" y="2163835"/>
              <a:chExt cx="1811217" cy="220432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A1DCEAA-9AC4-14AE-46CB-9727B2BCCFE8}"/>
                  </a:ext>
                </a:extLst>
              </p:cNvPr>
              <p:cNvSpPr txBox="1"/>
              <p:nvPr/>
            </p:nvSpPr>
            <p:spPr>
              <a:xfrm>
                <a:off x="3743985" y="3892740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6D60B-ECEB-532C-E69A-4A75519194D9}"/>
                  </a:ext>
                </a:extLst>
              </p:cNvPr>
              <p:cNvSpPr txBox="1"/>
              <p:nvPr/>
            </p:nvSpPr>
            <p:spPr>
              <a:xfrm>
                <a:off x="3439021" y="4106550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209B2D4-3C86-FE36-CD4B-9C9AC286B89E}"/>
                  </a:ext>
                </a:extLst>
              </p:cNvPr>
              <p:cNvSpPr/>
              <p:nvPr/>
            </p:nvSpPr>
            <p:spPr>
              <a:xfrm>
                <a:off x="2939109" y="2163835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FF5B15A-C671-205F-5D11-B949A6AC52B3}"/>
                  </a:ext>
                </a:extLst>
              </p:cNvPr>
              <p:cNvSpPr txBox="1"/>
              <p:nvPr/>
            </p:nvSpPr>
            <p:spPr>
              <a:xfrm>
                <a:off x="2822755" y="3512203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F27ADE8-5192-50A7-D905-CADA9E7550B4}"/>
                  </a:ext>
                </a:extLst>
              </p:cNvPr>
              <p:cNvSpPr/>
              <p:nvPr/>
            </p:nvSpPr>
            <p:spPr>
              <a:xfrm>
                <a:off x="3351903" y="2182545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16FE4D-0632-D66A-9098-224AAAABC47F}"/>
                  </a:ext>
                </a:extLst>
              </p:cNvPr>
              <p:cNvSpPr txBox="1"/>
              <p:nvPr/>
            </p:nvSpPr>
            <p:spPr>
              <a:xfrm>
                <a:off x="3099381" y="2551290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601E9B4-E012-A085-538A-4C3B7FE2AA8D}"/>
                </a:ext>
              </a:extLst>
            </p:cNvPr>
            <p:cNvGrpSpPr/>
            <p:nvPr/>
          </p:nvGrpSpPr>
          <p:grpSpPr>
            <a:xfrm>
              <a:off x="-185301" y="3331673"/>
              <a:ext cx="1649447" cy="809189"/>
              <a:chOff x="4358704" y="4299957"/>
              <a:chExt cx="1649447" cy="80918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33E657-E052-3906-F8A4-47553C70571E}"/>
                  </a:ext>
                </a:extLst>
              </p:cNvPr>
              <p:cNvSpPr/>
              <p:nvPr/>
            </p:nvSpPr>
            <p:spPr>
              <a:xfrm>
                <a:off x="4358704" y="4309538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09D18F-127E-6BE3-8983-508E4AD49DD0}"/>
                  </a:ext>
                </a:extLst>
              </p:cNvPr>
              <p:cNvSpPr/>
              <p:nvPr/>
            </p:nvSpPr>
            <p:spPr>
              <a:xfrm>
                <a:off x="4732982" y="4299957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02DB540-7865-9A99-0258-25505CEF4508}"/>
                  </a:ext>
                </a:extLst>
              </p:cNvPr>
              <p:cNvSpPr txBox="1"/>
              <p:nvPr/>
            </p:nvSpPr>
            <p:spPr>
              <a:xfrm>
                <a:off x="4694971" y="4508982"/>
                <a:ext cx="1313180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100" dirty="0"/>
                  <a:t>和逆的关系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和元素幂次的关系</a:t>
                </a:r>
                <a:endParaRPr kumimoji="1" lang="en-US" altLang="zh-CN" sz="1100" dirty="0"/>
              </a:p>
              <a:p>
                <a:r>
                  <a:rPr kumimoji="1" lang="zh-CN" altLang="en-US" sz="1100" dirty="0"/>
                  <a:t>和大群的阶的关系</a:t>
                </a:r>
                <a:endParaRPr kumimoji="1" lang="en-US" altLang="zh-CN" sz="1100" dirty="0"/>
              </a:p>
            </p:txBody>
          </p:sp>
        </p:grpSp>
      </p:grpSp>
      <p:sp>
        <p:nvSpPr>
          <p:cNvPr id="67" name="Freeform 66">
            <a:extLst>
              <a:ext uri="{FF2B5EF4-FFF2-40B4-BE49-F238E27FC236}">
                <a16:creationId xmlns:a16="http://schemas.microsoft.com/office/drawing/2014/main" id="{383E1CA4-F84A-0484-DCB4-6764591E12D1}"/>
              </a:ext>
            </a:extLst>
          </p:cNvPr>
          <p:cNvSpPr/>
          <p:nvPr/>
        </p:nvSpPr>
        <p:spPr>
          <a:xfrm>
            <a:off x="2129051" y="2471524"/>
            <a:ext cx="2101755" cy="1022303"/>
          </a:xfrm>
          <a:custGeom>
            <a:avLst/>
            <a:gdLst>
              <a:gd name="connsiteX0" fmla="*/ 0 w 2101755"/>
              <a:gd name="connsiteY0" fmla="*/ 1022303 h 1022303"/>
              <a:gd name="connsiteX1" fmla="*/ 846161 w 2101755"/>
              <a:gd name="connsiteY1" fmla="*/ 107903 h 1022303"/>
              <a:gd name="connsiteX2" fmla="*/ 2101755 w 2101755"/>
              <a:gd name="connsiteY2" fmla="*/ 53312 h 102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1755" h="1022303">
                <a:moveTo>
                  <a:pt x="0" y="1022303"/>
                </a:moveTo>
                <a:cubicBezTo>
                  <a:pt x="247934" y="645852"/>
                  <a:pt x="495869" y="269401"/>
                  <a:pt x="846161" y="107903"/>
                </a:cubicBezTo>
                <a:cubicBezTo>
                  <a:pt x="1196453" y="-53595"/>
                  <a:pt x="1649104" y="-142"/>
                  <a:pt x="2101755" y="53312"/>
                </a:cubicBezTo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7C45877-6A23-FFD3-06E4-58DE84FF4C3E}"/>
              </a:ext>
            </a:extLst>
          </p:cNvPr>
          <p:cNvSpPr/>
          <p:nvPr/>
        </p:nvSpPr>
        <p:spPr>
          <a:xfrm>
            <a:off x="4135002" y="1412947"/>
            <a:ext cx="4936819" cy="476377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BE0CA80-1F41-CD44-8C4B-9369A3FE9121}"/>
              </a:ext>
            </a:extLst>
          </p:cNvPr>
          <p:cNvGrpSpPr/>
          <p:nvPr/>
        </p:nvGrpSpPr>
        <p:grpSpPr>
          <a:xfrm>
            <a:off x="4252000" y="2083499"/>
            <a:ext cx="4146108" cy="3950279"/>
            <a:chOff x="4360054" y="2235899"/>
            <a:chExt cx="4146108" cy="3950279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4B332D7-6ED5-138E-E8B4-79ED11F44B6B}"/>
                </a:ext>
              </a:extLst>
            </p:cNvPr>
            <p:cNvSpPr/>
            <p:nvPr/>
          </p:nvSpPr>
          <p:spPr>
            <a:xfrm>
              <a:off x="4360054" y="223590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5231A21-4FFA-8220-227B-911FDAECE2A0}"/>
                </a:ext>
              </a:extLst>
            </p:cNvPr>
            <p:cNvSpPr/>
            <p:nvPr/>
          </p:nvSpPr>
          <p:spPr>
            <a:xfrm>
              <a:off x="6417697" y="223589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CEB3A19-2565-00FA-2A0B-9328042551D4}"/>
                </a:ext>
              </a:extLst>
            </p:cNvPr>
            <p:cNvSpPr/>
            <p:nvPr/>
          </p:nvSpPr>
          <p:spPr>
            <a:xfrm>
              <a:off x="7249482" y="4189943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正规子群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CF843B7-7643-AB15-CC17-294D98D10F14}"/>
                </a:ext>
              </a:extLst>
            </p:cNvPr>
            <p:cNvSpPr/>
            <p:nvPr/>
          </p:nvSpPr>
          <p:spPr>
            <a:xfrm>
              <a:off x="7373560" y="532636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商群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503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13A8E-2560-3017-C0C4-935886FF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30</a:t>
            </a:fld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6C1D-D851-7EB9-3F2D-08B93ED6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90" y="944358"/>
            <a:ext cx="2537820" cy="16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9375-30D6-40C7-B4AB-5CBAE260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09" y="2854467"/>
            <a:ext cx="3590688" cy="1536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3EF27-8213-4D1F-33FE-6E9E75A67A6A}"/>
              </a:ext>
            </a:extLst>
          </p:cNvPr>
          <p:cNvSpPr txBox="1"/>
          <p:nvPr/>
        </p:nvSpPr>
        <p:spPr>
          <a:xfrm>
            <a:off x="2326025" y="4757060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</p:spTree>
    <p:extLst>
      <p:ext uri="{BB962C8B-B14F-4D97-AF65-F5344CB8AC3E}">
        <p14:creationId xmlns:p14="http://schemas.microsoft.com/office/powerpoint/2010/main" val="400010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子群的由来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E31D32-0B44-8162-2CA1-7FAFD12790AC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368EB5-B242-8331-7D1F-D4D32A69F0F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C2F210-BE12-E6EB-8A1D-094EC6D62149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6D0395-4BB1-6DB3-FA53-7A64EDFD2327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10689F-0D97-E4ED-C30F-7FF5A4777DEC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1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子群的由来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973E-8993-A45E-EDC7-8D1DF1A19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" t="2875" r="-600" b="64789"/>
          <a:stretch/>
        </p:blipFill>
        <p:spPr>
          <a:xfrm>
            <a:off x="1067274" y="3489088"/>
            <a:ext cx="7493000" cy="8377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041734-54C0-0FFF-6849-3E26D9BBD339}"/>
              </a:ext>
            </a:extLst>
          </p:cNvPr>
          <p:cNvSpPr txBox="1"/>
          <p:nvPr/>
        </p:nvSpPr>
        <p:spPr>
          <a:xfrm>
            <a:off x="2606722" y="36171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/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0Z={0}</a:t>
                </a:r>
              </a:p>
              <a:p>
                <a:r>
                  <a:rPr kumimoji="1" lang="en-US" altLang="zh-CN" dirty="0"/>
                  <a:t>1Z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={…,−2,−1,0,1,2,3,…}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2Z=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…,−4,−2,0,2,4,6,…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blipFill>
                <a:blip r:embed="rId7"/>
                <a:stretch>
                  <a:fillRect l="-2212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>
            <a:extLst>
              <a:ext uri="{FF2B5EF4-FFF2-40B4-BE49-F238E27FC236}">
                <a16:creationId xmlns:a16="http://schemas.microsoft.com/office/drawing/2014/main" id="{39C94CCF-612C-A82C-667A-8660F0090341}"/>
              </a:ext>
            </a:extLst>
          </p:cNvPr>
          <p:cNvSpPr/>
          <p:nvPr/>
        </p:nvSpPr>
        <p:spPr>
          <a:xfrm>
            <a:off x="4438025" y="5226792"/>
            <a:ext cx="2523214" cy="599614"/>
          </a:xfrm>
          <a:prstGeom prst="cloudCallout">
            <a:avLst>
              <a:gd name="adj1" fmla="val -58154"/>
              <a:gd name="adj2" fmla="val -388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它的运算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同样满足封闭性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96A76F4-F740-B417-861A-F257CB5EA6D0}"/>
              </a:ext>
            </a:extLst>
          </p:cNvPr>
          <p:cNvSpPr/>
          <p:nvPr/>
        </p:nvSpPr>
        <p:spPr>
          <a:xfrm>
            <a:off x="6298549" y="4470869"/>
            <a:ext cx="2523214" cy="511871"/>
          </a:xfrm>
          <a:prstGeom prst="cloudCallout">
            <a:avLst>
              <a:gd name="adj1" fmla="val 6752"/>
              <a:gd name="adj2" fmla="val -970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整数</a:t>
            </a:r>
            <a:r>
              <a:rPr kumimoji="1" lang="zh-CN" altLang="en-US" sz="1200" dirty="0"/>
              <a:t>上的加法群</a:t>
            </a:r>
          </a:p>
        </p:txBody>
      </p:sp>
    </p:spTree>
    <p:extLst>
      <p:ext uri="{BB962C8B-B14F-4D97-AF65-F5344CB8AC3E}">
        <p14:creationId xmlns:p14="http://schemas.microsoft.com/office/powerpoint/2010/main" val="379742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子群和原群的联系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96CED-2472-A478-213C-E0A05C21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74" y="2534228"/>
            <a:ext cx="4279900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7169F-1124-9063-B837-47B2FB9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74" y="2372540"/>
            <a:ext cx="33782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A9DB4-B3E7-F636-B623-3CF85EC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77" y="2828046"/>
            <a:ext cx="26797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E3720-7C98-2E1A-9D67-684FDF29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630" y="2870200"/>
            <a:ext cx="18288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7973E-8993-A45E-EDC7-8D1DF1A19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" t="2875" r="-600" b="64789"/>
          <a:stretch/>
        </p:blipFill>
        <p:spPr>
          <a:xfrm>
            <a:off x="1067274" y="3489088"/>
            <a:ext cx="7493000" cy="8377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4041734-54C0-0FFF-6849-3E26D9BBD339}"/>
              </a:ext>
            </a:extLst>
          </p:cNvPr>
          <p:cNvSpPr txBox="1"/>
          <p:nvPr/>
        </p:nvSpPr>
        <p:spPr>
          <a:xfrm>
            <a:off x="2606722" y="361716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/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0Z={0}</a:t>
                </a:r>
              </a:p>
              <a:p>
                <a:r>
                  <a:rPr kumimoji="1" lang="en-US" altLang="zh-CN" dirty="0"/>
                  <a:t>1Z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={…,−2,−1,0,1,2,3,…}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2Z=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…,−4,−2,0,2,4,6,…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5EC45E-D2E4-B752-586A-093B4E58E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79" y="4476466"/>
                <a:ext cx="2861681" cy="1200329"/>
              </a:xfrm>
              <a:prstGeom prst="rect">
                <a:avLst/>
              </a:prstGeom>
              <a:blipFill>
                <a:blip r:embed="rId7"/>
                <a:stretch>
                  <a:fillRect l="-2212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>
            <a:extLst>
              <a:ext uri="{FF2B5EF4-FFF2-40B4-BE49-F238E27FC236}">
                <a16:creationId xmlns:a16="http://schemas.microsoft.com/office/drawing/2014/main" id="{39C94CCF-612C-A82C-667A-8660F0090341}"/>
              </a:ext>
            </a:extLst>
          </p:cNvPr>
          <p:cNvSpPr/>
          <p:nvPr/>
        </p:nvSpPr>
        <p:spPr>
          <a:xfrm>
            <a:off x="4438025" y="5226792"/>
            <a:ext cx="2523214" cy="599614"/>
          </a:xfrm>
          <a:prstGeom prst="cloudCallout">
            <a:avLst>
              <a:gd name="adj1" fmla="val -58154"/>
              <a:gd name="adj2" fmla="val -388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它的运算</a:t>
            </a:r>
            <a:r>
              <a:rPr kumimoji="1" lang="en-US" altLang="zh-CN" sz="1200" dirty="0"/>
              <a:t>+</a:t>
            </a:r>
            <a:r>
              <a:rPr kumimoji="1" lang="zh-CN" altLang="en-US" sz="1200" dirty="0"/>
              <a:t>同样满足封闭性</a:t>
            </a:r>
          </a:p>
        </p:txBody>
      </p:sp>
      <p:sp>
        <p:nvSpPr>
          <p:cNvPr id="20" name="Cloud Callout 19">
            <a:extLst>
              <a:ext uri="{FF2B5EF4-FFF2-40B4-BE49-F238E27FC236}">
                <a16:creationId xmlns:a16="http://schemas.microsoft.com/office/drawing/2014/main" id="{596A76F4-F740-B417-861A-F257CB5EA6D0}"/>
              </a:ext>
            </a:extLst>
          </p:cNvPr>
          <p:cNvSpPr/>
          <p:nvPr/>
        </p:nvSpPr>
        <p:spPr>
          <a:xfrm>
            <a:off x="6298549" y="4470869"/>
            <a:ext cx="2523214" cy="511871"/>
          </a:xfrm>
          <a:prstGeom prst="cloudCallout">
            <a:avLst>
              <a:gd name="adj1" fmla="val 6752"/>
              <a:gd name="adj2" fmla="val -970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CN" sz="1200" dirty="0"/>
              <a:t>整数</a:t>
            </a:r>
            <a:r>
              <a:rPr kumimoji="1" lang="zh-CN" altLang="en-US" sz="1200" dirty="0"/>
              <a:t>上的加法群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AEB93-776C-9EC2-219D-7C58A2551A1B}"/>
              </a:ext>
            </a:extLst>
          </p:cNvPr>
          <p:cNvSpPr txBox="1"/>
          <p:nvPr/>
        </p:nvSpPr>
        <p:spPr>
          <a:xfrm>
            <a:off x="1282890" y="582759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子群和原群的逆</a:t>
            </a:r>
            <a:r>
              <a:rPr kumimoji="1" lang="en-US" altLang="zh-CN" dirty="0"/>
              <a:t>,</a:t>
            </a:r>
            <a:r>
              <a:rPr kumimoji="1" lang="zh-CN" altLang="en-US" dirty="0"/>
              <a:t> 的幺元有什么关联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逆元</a:t>
            </a:r>
            <a:endParaRPr kumimoji="1" lang="en-US" altLang="zh-CN" dirty="0"/>
          </a:p>
          <a:p>
            <a:r>
              <a:rPr kumimoji="1" lang="zh-CN" altLang="en-US" dirty="0"/>
              <a:t>幺元</a:t>
            </a:r>
          </a:p>
        </p:txBody>
      </p:sp>
    </p:spTree>
    <p:extLst>
      <p:ext uri="{BB962C8B-B14F-4D97-AF65-F5344CB8AC3E}">
        <p14:creationId xmlns:p14="http://schemas.microsoft.com/office/powerpoint/2010/main" val="26059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子群和原群的联系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EE38D2-DAC1-EC9F-6B1F-C091F5AD6BE5}"/>
              </a:ext>
            </a:extLst>
          </p:cNvPr>
          <p:cNvSpPr txBox="1"/>
          <p:nvPr/>
        </p:nvSpPr>
        <p:spPr>
          <a:xfrm>
            <a:off x="1078174" y="2323952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子群和原群的逆</a:t>
            </a:r>
            <a:r>
              <a:rPr kumimoji="1" lang="en-US" altLang="zh-CN" dirty="0"/>
              <a:t>,</a:t>
            </a:r>
            <a:r>
              <a:rPr kumimoji="1" lang="zh-CN" altLang="en-US" dirty="0"/>
              <a:t> 的幺元有什么关联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314DC-DF7B-49B5-B94A-D4726BE2600B}"/>
              </a:ext>
            </a:extLst>
          </p:cNvPr>
          <p:cNvSpPr txBox="1"/>
          <p:nvPr/>
        </p:nvSpPr>
        <p:spPr>
          <a:xfrm>
            <a:off x="8402208" y="122577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246056-8F8F-018A-F44E-D4B98647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2783216"/>
            <a:ext cx="2463800" cy="55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C8270B-E53E-6574-C166-26A6C9690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2846716"/>
            <a:ext cx="2794000" cy="4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9E3651-B1F0-1A89-C7B9-6A43DC9B8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322980"/>
            <a:ext cx="1828800" cy="469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A48149-839A-D643-61C4-95A1618FC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689" y="3351548"/>
            <a:ext cx="1270000" cy="43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152B47-915E-4994-F901-DFDEF020C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3957263"/>
            <a:ext cx="3898900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B21AE8-177D-C710-67B6-9673C943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043" y="3976684"/>
            <a:ext cx="2489200" cy="622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C74701-6B7A-5B8F-A2F7-FD5D12A8021C}"/>
              </a:ext>
            </a:extLst>
          </p:cNvPr>
          <p:cNvSpPr txBox="1"/>
          <p:nvPr/>
        </p:nvSpPr>
        <p:spPr>
          <a:xfrm>
            <a:off x="1194152" y="461232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有没有比较好的子群判定定理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80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子群的判定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818866" y="146031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818866" y="19546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C1206-1AF0-5A6E-4713-A22E8D6A8251}"/>
              </a:ext>
            </a:extLst>
          </p:cNvPr>
          <p:cNvGrpSpPr/>
          <p:nvPr/>
        </p:nvGrpSpPr>
        <p:grpSpPr>
          <a:xfrm>
            <a:off x="6101430" y="272919"/>
            <a:ext cx="3190245" cy="859810"/>
            <a:chOff x="6101430" y="272919"/>
            <a:chExt cx="3190245" cy="85981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3BB28F-CD53-420F-31CE-B60FC3B76A4C}"/>
                </a:ext>
              </a:extLst>
            </p:cNvPr>
            <p:cNvSpPr/>
            <p:nvPr/>
          </p:nvSpPr>
          <p:spPr>
            <a:xfrm>
              <a:off x="6101430" y="272920"/>
              <a:ext cx="859809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群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19421B-313B-CD51-E678-5C71A2EDABD5}"/>
                </a:ext>
              </a:extLst>
            </p:cNvPr>
            <p:cNvSpPr/>
            <p:nvPr/>
          </p:nvSpPr>
          <p:spPr>
            <a:xfrm>
              <a:off x="8159073" y="272919"/>
              <a:ext cx="1132602" cy="859809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子群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36FB204-943B-7A3B-B4F9-D1A774ACFD0F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6961239" y="702824"/>
              <a:ext cx="11978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6AD374-499B-0D9B-C5C4-90D03536A731}"/>
                </a:ext>
              </a:extLst>
            </p:cNvPr>
            <p:cNvSpPr txBox="1"/>
            <p:nvPr/>
          </p:nvSpPr>
          <p:spPr>
            <a:xfrm>
              <a:off x="6991689" y="379657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/>
                <a:t>子集</a:t>
              </a:r>
              <a:endParaRPr kumimoji="1" lang="en-US" altLang="zh-CN" dirty="0"/>
            </a:p>
            <a:p>
              <a:pPr algn="ctr"/>
              <a:r>
                <a:rPr kumimoji="1" lang="zh-CN" altLang="en-US" dirty="0"/>
                <a:t>运算满足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E41E81-6BD3-0604-93CF-E0F3B78EEA9B}"/>
              </a:ext>
            </a:extLst>
          </p:cNvPr>
          <p:cNvSpPr txBox="1"/>
          <p:nvPr/>
        </p:nvSpPr>
        <p:spPr>
          <a:xfrm>
            <a:off x="6208168" y="119761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314DC-DF7B-49B5-B94A-D4726BE2600B}"/>
              </a:ext>
            </a:extLst>
          </p:cNvPr>
          <p:cNvSpPr txBox="1"/>
          <p:nvPr/>
        </p:nvSpPr>
        <p:spPr>
          <a:xfrm>
            <a:off x="8402208" y="122577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/>
                </a:solidFill>
              </a:rPr>
              <a:t>逆元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>
                <a:solidFill>
                  <a:schemeClr val="accent1"/>
                </a:solidFill>
              </a:rPr>
              <a:t>幺元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C74701-6B7A-5B8F-A2F7-FD5D12A8021C}"/>
              </a:ext>
            </a:extLst>
          </p:cNvPr>
          <p:cNvSpPr txBox="1"/>
          <p:nvPr/>
        </p:nvSpPr>
        <p:spPr>
          <a:xfrm>
            <a:off x="1194152" y="244893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有没有比较好的子群判定定理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8E6A7-20D2-274D-FEDF-1F82A5683747}"/>
              </a:ext>
            </a:extLst>
          </p:cNvPr>
          <p:cNvGrpSpPr/>
          <p:nvPr/>
        </p:nvGrpSpPr>
        <p:grpSpPr>
          <a:xfrm>
            <a:off x="6961239" y="1078173"/>
            <a:ext cx="1500373" cy="1843398"/>
            <a:chOff x="6961239" y="1078173"/>
            <a:chExt cx="1500373" cy="184339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741205C-40D0-2C5E-5111-8749A06F3627}"/>
                </a:ext>
              </a:extLst>
            </p:cNvPr>
            <p:cNvSpPr/>
            <p:nvPr/>
          </p:nvSpPr>
          <p:spPr>
            <a:xfrm>
              <a:off x="7274257" y="1078173"/>
              <a:ext cx="1187355" cy="1555845"/>
            </a:xfrm>
            <a:custGeom>
              <a:avLst/>
              <a:gdLst>
                <a:gd name="connsiteX0" fmla="*/ 0 w 1187355"/>
                <a:gd name="connsiteY0" fmla="*/ 1555845 h 1555845"/>
                <a:gd name="connsiteX1" fmla="*/ 777922 w 1187355"/>
                <a:gd name="connsiteY1" fmla="*/ 1405720 h 1555845"/>
                <a:gd name="connsiteX2" fmla="*/ 586853 w 1187355"/>
                <a:gd name="connsiteY2" fmla="*/ 968991 h 1555845"/>
                <a:gd name="connsiteX3" fmla="*/ 1132764 w 1187355"/>
                <a:gd name="connsiteY3" fmla="*/ 1091821 h 1555845"/>
                <a:gd name="connsiteX4" fmla="*/ 846161 w 1187355"/>
                <a:gd name="connsiteY4" fmla="*/ 627797 h 1555845"/>
                <a:gd name="connsiteX5" fmla="*/ 1132764 w 1187355"/>
                <a:gd name="connsiteY5" fmla="*/ 696036 h 1555845"/>
                <a:gd name="connsiteX6" fmla="*/ 1187355 w 1187355"/>
                <a:gd name="connsiteY6" fmla="*/ 0 h 15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355" h="1555845">
                  <a:moveTo>
                    <a:pt x="0" y="1555845"/>
                  </a:moveTo>
                  <a:lnTo>
                    <a:pt x="777922" y="1405720"/>
                  </a:lnTo>
                  <a:lnTo>
                    <a:pt x="586853" y="968991"/>
                  </a:lnTo>
                  <a:lnTo>
                    <a:pt x="1132764" y="1091821"/>
                  </a:lnTo>
                  <a:lnTo>
                    <a:pt x="846161" y="627797"/>
                  </a:lnTo>
                  <a:lnTo>
                    <a:pt x="1132764" y="696036"/>
                  </a:lnTo>
                  <a:lnTo>
                    <a:pt x="1187355" y="0"/>
                  </a:lnTo>
                </a:path>
              </a:pathLst>
            </a:custGeom>
            <a:noFill/>
            <a:ln w="381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4FE0F8-EC5E-601F-363E-09FC43B3E2EB}"/>
                </a:ext>
              </a:extLst>
            </p:cNvPr>
            <p:cNvSpPr txBox="1"/>
            <p:nvPr/>
          </p:nvSpPr>
          <p:spPr>
            <a:xfrm>
              <a:off x="6961239" y="255223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判定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FECE12-ACD9-8E1C-4F73-59446507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71" y="2819212"/>
            <a:ext cx="5721418" cy="54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A4022-D337-3D0F-BC0D-95E43995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10" y="3213100"/>
            <a:ext cx="17907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56461E-A4B3-39D1-E999-0A1C8D274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50" y="3665303"/>
            <a:ext cx="4102100" cy="419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2FDA44-4BC2-7494-FB26-1E710C515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594" y="4040872"/>
            <a:ext cx="3149600" cy="520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0D4BEE-2710-50C1-A781-6E58A2FC7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0" y="4533833"/>
            <a:ext cx="22733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AB4581-22F2-AAAE-D825-8C11FDFED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491" y="4635433"/>
            <a:ext cx="1054100" cy="43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F3EA8-6318-1BA6-880B-61AEDAA146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060" y="4700792"/>
            <a:ext cx="3517900" cy="431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CE2B77-4B41-71CE-A8DE-EFCEAE6B2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741" y="5118187"/>
            <a:ext cx="4673600" cy="48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A540DA-6905-8A25-246B-5305EC1915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5721" y="5183546"/>
            <a:ext cx="2794000" cy="393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17300E-D0DB-351B-9B84-66F7D484B0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2741" y="5554350"/>
            <a:ext cx="5295900" cy="38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FBA11F-DFCF-4660-4300-B096C2D4FF8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658" y="5923552"/>
            <a:ext cx="5422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A821-B365-123D-A331-95C2B17A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B7C08-68FD-0B3D-0EFC-600371C1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子群的判定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07B35-9C6D-2413-02B3-9D55542A7D06}"/>
              </a:ext>
            </a:extLst>
          </p:cNvPr>
          <p:cNvSpPr txBox="1"/>
          <p:nvPr/>
        </p:nvSpPr>
        <p:spPr>
          <a:xfrm>
            <a:off x="785192" y="106508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希望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一个子集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运算仍然满足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C3D12-0934-D6E3-7AB8-1D9532FFD1D6}"/>
              </a:ext>
            </a:extLst>
          </p:cNvPr>
          <p:cNvSpPr txBox="1"/>
          <p:nvPr/>
        </p:nvSpPr>
        <p:spPr>
          <a:xfrm>
            <a:off x="751045" y="147872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子群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A1544-F92E-5FB6-1491-42BF7D66486F}"/>
              </a:ext>
            </a:extLst>
          </p:cNvPr>
          <p:cNvGrpSpPr/>
          <p:nvPr/>
        </p:nvGrpSpPr>
        <p:grpSpPr>
          <a:xfrm>
            <a:off x="6101430" y="272919"/>
            <a:ext cx="3190245" cy="2361099"/>
            <a:chOff x="6101430" y="272919"/>
            <a:chExt cx="3190245" cy="23610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BC1206-1AF0-5A6E-4713-A22E8D6A8251}"/>
                </a:ext>
              </a:extLst>
            </p:cNvPr>
            <p:cNvGrpSpPr/>
            <p:nvPr/>
          </p:nvGrpSpPr>
          <p:grpSpPr>
            <a:xfrm>
              <a:off x="6101430" y="272919"/>
              <a:ext cx="3190245" cy="859810"/>
              <a:chOff x="6101430" y="272919"/>
              <a:chExt cx="3190245" cy="85981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3BB28F-CD53-420F-31CE-B60FC3B76A4C}"/>
                  </a:ext>
                </a:extLst>
              </p:cNvPr>
              <p:cNvSpPr/>
              <p:nvPr/>
            </p:nvSpPr>
            <p:spPr>
              <a:xfrm>
                <a:off x="6101430" y="272920"/>
                <a:ext cx="859809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群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19421B-313B-CD51-E678-5C71A2EDABD5}"/>
                  </a:ext>
                </a:extLst>
              </p:cNvPr>
              <p:cNvSpPr/>
              <p:nvPr/>
            </p:nvSpPr>
            <p:spPr>
              <a:xfrm>
                <a:off x="8159073" y="272919"/>
                <a:ext cx="1132602" cy="859809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子群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36FB204-943B-7A3B-B4F9-D1A774ACFD0F}"/>
                  </a:ext>
                </a:extLst>
              </p:cNvPr>
              <p:cNvCxnSpPr>
                <a:stCxn id="13" idx="6"/>
                <a:endCxn id="14" idx="2"/>
              </p:cNvCxnSpPr>
              <p:nvPr/>
            </p:nvCxnSpPr>
            <p:spPr>
              <a:xfrm flipV="1">
                <a:off x="6961239" y="702824"/>
                <a:ext cx="119783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6AD374-499B-0D9B-C5C4-90D03536A731}"/>
                  </a:ext>
                </a:extLst>
              </p:cNvPr>
              <p:cNvSpPr txBox="1"/>
              <p:nvPr/>
            </p:nvSpPr>
            <p:spPr>
              <a:xfrm>
                <a:off x="6991689" y="379657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/>
                  <a:t>子集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运算满足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E41E81-6BD3-0604-93CF-E0F3B78EEA9B}"/>
                </a:ext>
              </a:extLst>
            </p:cNvPr>
            <p:cNvSpPr txBox="1"/>
            <p:nvPr/>
          </p:nvSpPr>
          <p:spPr>
            <a:xfrm>
              <a:off x="6208168" y="119761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5314DC-DF7B-49B5-B94A-D4726BE2600B}"/>
                </a:ext>
              </a:extLst>
            </p:cNvPr>
            <p:cNvSpPr txBox="1"/>
            <p:nvPr/>
          </p:nvSpPr>
          <p:spPr>
            <a:xfrm>
              <a:off x="8402208" y="1225777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accent1"/>
                  </a:solidFill>
                </a:rPr>
                <a:t>逆元</a:t>
              </a:r>
              <a:endParaRPr kumimoji="1" lang="en-US" altLang="zh-CN" dirty="0">
                <a:solidFill>
                  <a:schemeClr val="accent1"/>
                </a:solidFill>
              </a:endParaRPr>
            </a:p>
            <a:p>
              <a:r>
                <a:rPr kumimoji="1" lang="zh-CN" altLang="en-US" dirty="0">
                  <a:solidFill>
                    <a:schemeClr val="accent1"/>
                  </a:solidFill>
                </a:rPr>
                <a:t>幺元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48E6A7-20D2-274D-FEDF-1F82A5683747}"/>
                </a:ext>
              </a:extLst>
            </p:cNvPr>
            <p:cNvGrpSpPr/>
            <p:nvPr/>
          </p:nvGrpSpPr>
          <p:grpSpPr>
            <a:xfrm>
              <a:off x="7244555" y="1078173"/>
              <a:ext cx="1217057" cy="1555845"/>
              <a:chOff x="7244555" y="1078173"/>
              <a:chExt cx="1217057" cy="1555845"/>
            </a:xfrm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741205C-40D0-2C5E-5111-8749A06F3627}"/>
                  </a:ext>
                </a:extLst>
              </p:cNvPr>
              <p:cNvSpPr/>
              <p:nvPr/>
            </p:nvSpPr>
            <p:spPr>
              <a:xfrm>
                <a:off x="7274257" y="1078173"/>
                <a:ext cx="1187355" cy="1555845"/>
              </a:xfrm>
              <a:custGeom>
                <a:avLst/>
                <a:gdLst>
                  <a:gd name="connsiteX0" fmla="*/ 0 w 1187355"/>
                  <a:gd name="connsiteY0" fmla="*/ 1555845 h 1555845"/>
                  <a:gd name="connsiteX1" fmla="*/ 777922 w 1187355"/>
                  <a:gd name="connsiteY1" fmla="*/ 1405720 h 1555845"/>
                  <a:gd name="connsiteX2" fmla="*/ 586853 w 1187355"/>
                  <a:gd name="connsiteY2" fmla="*/ 968991 h 1555845"/>
                  <a:gd name="connsiteX3" fmla="*/ 1132764 w 1187355"/>
                  <a:gd name="connsiteY3" fmla="*/ 1091821 h 1555845"/>
                  <a:gd name="connsiteX4" fmla="*/ 846161 w 1187355"/>
                  <a:gd name="connsiteY4" fmla="*/ 627797 h 1555845"/>
                  <a:gd name="connsiteX5" fmla="*/ 1132764 w 1187355"/>
                  <a:gd name="connsiteY5" fmla="*/ 696036 h 1555845"/>
                  <a:gd name="connsiteX6" fmla="*/ 1187355 w 1187355"/>
                  <a:gd name="connsiteY6" fmla="*/ 0 h 15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7355" h="1555845">
                    <a:moveTo>
                      <a:pt x="0" y="1555845"/>
                    </a:moveTo>
                    <a:lnTo>
                      <a:pt x="777922" y="1405720"/>
                    </a:lnTo>
                    <a:lnTo>
                      <a:pt x="586853" y="968991"/>
                    </a:lnTo>
                    <a:lnTo>
                      <a:pt x="1132764" y="1091821"/>
                    </a:lnTo>
                    <a:lnTo>
                      <a:pt x="846161" y="627797"/>
                    </a:lnTo>
                    <a:lnTo>
                      <a:pt x="1132764" y="696036"/>
                    </a:lnTo>
                    <a:lnTo>
                      <a:pt x="1187355" y="0"/>
                    </a:ln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FE0F8-EC5E-601F-363E-09FC43B3E2EB}"/>
                  </a:ext>
                </a:extLst>
              </p:cNvPr>
              <p:cNvSpPr txBox="1"/>
              <p:nvPr/>
            </p:nvSpPr>
            <p:spPr>
              <a:xfrm>
                <a:off x="7244555" y="212279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判定</a:t>
                </a:r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9ED9126-7C00-BB07-3EE9-69F6B3E3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8" y="1856095"/>
            <a:ext cx="4152900" cy="533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C1CB1A-6780-E403-DAD2-9467ECCD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62" y="2375847"/>
            <a:ext cx="3454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0FB71-A984-4506-6EE4-BE87D64F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92" y="2736905"/>
            <a:ext cx="6223000" cy="1206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AEB01F-F52B-3147-3142-75ECDD092A87}"/>
              </a:ext>
            </a:extLst>
          </p:cNvPr>
          <p:cNvSpPr txBox="1"/>
          <p:nvPr/>
        </p:nvSpPr>
        <p:spPr>
          <a:xfrm>
            <a:off x="6085369" y="17590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038205-9436-7DE1-87C5-E03C8536B471}"/>
              </a:ext>
            </a:extLst>
          </p:cNvPr>
          <p:cNvSpPr txBox="1"/>
          <p:nvPr/>
        </p:nvSpPr>
        <p:spPr>
          <a:xfrm>
            <a:off x="8255602" y="178049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封闭性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FE592A-D4AC-1587-D16E-F9B90B0B4788}"/>
              </a:ext>
            </a:extLst>
          </p:cNvPr>
          <p:cNvGrpSpPr/>
          <p:nvPr/>
        </p:nvGrpSpPr>
        <p:grpSpPr>
          <a:xfrm>
            <a:off x="1252332" y="4117570"/>
            <a:ext cx="649989" cy="2006583"/>
            <a:chOff x="2133091" y="4299445"/>
            <a:chExt cx="649989" cy="200658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D0048B-67B3-A412-B62F-5D46E929D161}"/>
                </a:ext>
              </a:extLst>
            </p:cNvPr>
            <p:cNvSpPr/>
            <p:nvPr/>
          </p:nvSpPr>
          <p:spPr>
            <a:xfrm>
              <a:off x="2205601" y="4299445"/>
              <a:ext cx="504967" cy="5049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411E987-6312-4CD0-9F39-4591F45B8AA9}"/>
                </a:ext>
              </a:extLst>
            </p:cNvPr>
            <p:cNvSpPr/>
            <p:nvPr/>
          </p:nvSpPr>
          <p:spPr>
            <a:xfrm>
              <a:off x="2133091" y="4789133"/>
              <a:ext cx="649989" cy="151689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8A0B393B-B09F-84C4-B538-1ED46A1F2484}"/>
              </a:ext>
            </a:extLst>
          </p:cNvPr>
          <p:cNvSpPr/>
          <p:nvPr/>
        </p:nvSpPr>
        <p:spPr>
          <a:xfrm>
            <a:off x="1454495" y="4764962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6256A67-C26D-9A7D-7CA1-57CAA9813312}"/>
              </a:ext>
            </a:extLst>
          </p:cNvPr>
          <p:cNvSpPr/>
          <p:nvPr/>
        </p:nvSpPr>
        <p:spPr>
          <a:xfrm>
            <a:off x="1454495" y="5094566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5D9199-A9E1-74C9-8E57-34CF14DFB0AC}"/>
              </a:ext>
            </a:extLst>
          </p:cNvPr>
          <p:cNvSpPr/>
          <p:nvPr/>
        </p:nvSpPr>
        <p:spPr>
          <a:xfrm>
            <a:off x="1454495" y="5424751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DF9362-BF4D-E8BD-85C5-C01916C2201A}"/>
              </a:ext>
            </a:extLst>
          </p:cNvPr>
          <p:cNvSpPr/>
          <p:nvPr/>
        </p:nvSpPr>
        <p:spPr>
          <a:xfrm>
            <a:off x="1454494" y="5758419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A93BD6-98CB-482A-F489-200BEC61E55B}"/>
              </a:ext>
            </a:extLst>
          </p:cNvPr>
          <p:cNvSpPr/>
          <p:nvPr/>
        </p:nvSpPr>
        <p:spPr>
          <a:xfrm>
            <a:off x="3480991" y="4638261"/>
            <a:ext cx="649989" cy="84297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FA950D-F080-4E0E-9D03-F32E196F7648}"/>
              </a:ext>
            </a:extLst>
          </p:cNvPr>
          <p:cNvCxnSpPr>
            <a:stCxn id="36" idx="0"/>
          </p:cNvCxnSpPr>
          <p:nvPr/>
        </p:nvCxnSpPr>
        <p:spPr>
          <a:xfrm>
            <a:off x="1577327" y="4607258"/>
            <a:ext cx="2553653" cy="1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003D576-A1C8-4EF2-9509-5DE73F8C98BB}"/>
              </a:ext>
            </a:extLst>
          </p:cNvPr>
          <p:cNvCxnSpPr>
            <a:cxnSpLocks/>
          </p:cNvCxnSpPr>
          <p:nvPr/>
        </p:nvCxnSpPr>
        <p:spPr>
          <a:xfrm>
            <a:off x="1454494" y="5418988"/>
            <a:ext cx="2776312" cy="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0B7EF55-4080-2C74-5BAC-D8979BF99AB8}"/>
              </a:ext>
            </a:extLst>
          </p:cNvPr>
          <p:cNvSpPr/>
          <p:nvPr/>
        </p:nvSpPr>
        <p:spPr>
          <a:xfrm>
            <a:off x="3683155" y="4766751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3245E45-52A8-6E12-97F7-03FACF274C8E}"/>
              </a:ext>
            </a:extLst>
          </p:cNvPr>
          <p:cNvSpPr/>
          <p:nvPr/>
        </p:nvSpPr>
        <p:spPr>
          <a:xfrm>
            <a:off x="3686963" y="5094566"/>
            <a:ext cx="245659" cy="24565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44672D1-C1D9-B85C-AAE5-49A644074BDB}"/>
              </a:ext>
            </a:extLst>
          </p:cNvPr>
          <p:cNvSpPr/>
          <p:nvPr/>
        </p:nvSpPr>
        <p:spPr>
          <a:xfrm>
            <a:off x="3553500" y="4147226"/>
            <a:ext cx="504967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C1925B-CCD6-BFA6-3D06-22B87D808E47}"/>
              </a:ext>
            </a:extLst>
          </p:cNvPr>
          <p:cNvSpPr txBox="1"/>
          <p:nvPr/>
        </p:nvSpPr>
        <p:spPr>
          <a:xfrm>
            <a:off x="2053362" y="5609441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正向很简单</a:t>
            </a:r>
            <a:r>
              <a:rPr kumimoji="1" lang="en-US" altLang="zh-CN" dirty="0"/>
              <a:t>,</a:t>
            </a:r>
            <a:r>
              <a:rPr kumimoji="1" lang="zh-CN" altLang="en-US" dirty="0"/>
              <a:t> 反过来呢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590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1626</Words>
  <Application>Microsoft Macintosh PowerPoint</Application>
  <PresentationFormat>On-screen Show (4:3)</PresentationFormat>
  <Paragraphs>654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 Math</vt:lpstr>
      <vt:lpstr>Office Theme</vt:lpstr>
      <vt:lpstr>PowerPoint Presentation</vt:lpstr>
      <vt:lpstr>回顾: 群</vt:lpstr>
      <vt:lpstr>Outline</vt:lpstr>
      <vt:lpstr>子群的由来</vt:lpstr>
      <vt:lpstr>子群的由来</vt:lpstr>
      <vt:lpstr>子群和原群的联系</vt:lpstr>
      <vt:lpstr>子群和原群的联系</vt:lpstr>
      <vt:lpstr>子群的判定</vt:lpstr>
      <vt:lpstr>子群的判定</vt:lpstr>
      <vt:lpstr>子群和子群的关系</vt:lpstr>
      <vt:lpstr>自然引出的概念: 陪集</vt:lpstr>
      <vt:lpstr>自然引出的概念: 陪集</vt:lpstr>
      <vt:lpstr>自然引出的概念: 陪集</vt:lpstr>
      <vt:lpstr>自然引出的概念: 陪集</vt:lpstr>
      <vt:lpstr>做分类 – 商集</vt:lpstr>
      <vt:lpstr>直观理解指数</vt:lpstr>
      <vt:lpstr>Lagrange定理</vt:lpstr>
      <vt:lpstr>做分类 – 商集</vt:lpstr>
      <vt:lpstr>运算概念的推广</vt:lpstr>
      <vt:lpstr>正规子群的内容</vt:lpstr>
      <vt:lpstr>正规子群的判定</vt:lpstr>
      <vt:lpstr>正规子群等价条件(1)</vt:lpstr>
      <vt:lpstr>正规子群等价条件(2)</vt:lpstr>
      <vt:lpstr>正规子群等价条件(3)</vt:lpstr>
      <vt:lpstr>商群</vt:lpstr>
      <vt:lpstr>商群</vt:lpstr>
      <vt:lpstr>商群</vt:lpstr>
      <vt:lpstr>商群</vt:lpstr>
      <vt:lpstr>子群与商群: 总结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21</cp:revision>
  <cp:lastPrinted>2023-05-29T00:20:33Z</cp:lastPrinted>
  <dcterms:created xsi:type="dcterms:W3CDTF">2023-05-28T12:52:33Z</dcterms:created>
  <dcterms:modified xsi:type="dcterms:W3CDTF">2023-06-04T14:42:34Z</dcterms:modified>
</cp:coreProperties>
</file>